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60" r:id="rId2"/>
    <p:sldId id="330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5" r:id="rId21"/>
    <p:sldId id="286" r:id="rId22"/>
    <p:sldId id="287" r:id="rId23"/>
    <p:sldId id="288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1" r:id="rId35"/>
    <p:sldId id="302" r:id="rId36"/>
    <p:sldId id="303" r:id="rId37"/>
    <p:sldId id="280" r:id="rId38"/>
    <p:sldId id="281" r:id="rId39"/>
    <p:sldId id="282" r:id="rId40"/>
    <p:sldId id="283" r:id="rId41"/>
    <p:sldId id="284" r:id="rId42"/>
    <p:sldId id="332" r:id="rId43"/>
    <p:sldId id="333" r:id="rId44"/>
    <p:sldId id="334" r:id="rId45"/>
    <p:sldId id="304" r:id="rId46"/>
    <p:sldId id="335" r:id="rId47"/>
    <p:sldId id="336" r:id="rId48"/>
    <p:sldId id="300" r:id="rId49"/>
    <p:sldId id="331" r:id="rId50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1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2.xlsx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mm:ss</c:formatCode>
                <c:ptCount val="6"/>
                <c:pt idx="0">
                  <c:v>7.1412037037037043E-3</c:v>
                </c:pt>
                <c:pt idx="1">
                  <c:v>7.6736111111111111E-3</c:v>
                </c:pt>
                <c:pt idx="2">
                  <c:v>7.6273148148148151E-3</c:v>
                </c:pt>
                <c:pt idx="3">
                  <c:v>7.0023148148148154E-3</c:v>
                </c:pt>
                <c:pt idx="4">
                  <c:v>8.4953703703703701E-3</c:v>
                </c:pt>
                <c:pt idx="5">
                  <c:v>7.6620370370370366E-3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" wrap="square" anchor="t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IN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" wrap="square" anchor="t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</c:formatCode>
                <c:ptCount val="6"/>
                <c:pt idx="0">
                  <c:v>1.8</c:v>
                </c:pt>
                <c:pt idx="1">
                  <c:v>1</c:v>
                </c:pt>
                <c:pt idx="2">
                  <c:v>0.7</c:v>
                </c:pt>
                <c:pt idx="3">
                  <c:v>0.7</c:v>
                </c:pt>
                <c:pt idx="4">
                  <c:v>0.4</c:v>
                </c:pt>
                <c:pt idx="5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0.00;[Red]0.00</c:formatCode>
                <c:ptCount val="6"/>
                <c:pt idx="0">
                  <c:v>0</c:v>
                </c:pt>
                <c:pt idx="1">
                  <c:v>0.1</c:v>
                </c:pt>
                <c:pt idx="2">
                  <c:v>0</c:v>
                </c:pt>
                <c:pt idx="3">
                  <c:v>0.2</c:v>
                </c:pt>
                <c:pt idx="4">
                  <c:v>0.01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;[Red]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mm:ss</c:formatCode>
                <c:ptCount val="6"/>
                <c:pt idx="0">
                  <c:v>1.6516203703703703E-2</c:v>
                </c:pt>
                <c:pt idx="1">
                  <c:v>1.7256944444444446E-2</c:v>
                </c:pt>
                <c:pt idx="2">
                  <c:v>1.7696759259259259E-2</c:v>
                </c:pt>
                <c:pt idx="3">
                  <c:v>1.741898148148148E-2</c:v>
                </c:pt>
                <c:pt idx="4">
                  <c:v>1.7002314814814814E-2</c:v>
                </c:pt>
                <c:pt idx="5">
                  <c:v>1.8078703703703704E-2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" wrap="square" anchor="t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IN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" wrap="square" anchor="t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h:mm:ss</c:formatCode>
                <c:ptCount val="6"/>
                <c:pt idx="0">
                  <c:v>2.6481481481481481E-2</c:v>
                </c:pt>
                <c:pt idx="1">
                  <c:v>3.125E-2</c:v>
                </c:pt>
                <c:pt idx="2">
                  <c:v>2.7777777777777776E-2</c:v>
                </c:pt>
                <c:pt idx="3">
                  <c:v>3.6805555555555557E-2</c:v>
                </c:pt>
                <c:pt idx="4">
                  <c:v>2.0833333333333332E-2</c:v>
                </c:pt>
                <c:pt idx="5">
                  <c:v>1.7361111111111112E-2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h:mm:ss</c:formatCode>
                <c:ptCount val="6"/>
                <c:pt idx="0">
                  <c:v>2.0162037037037037E-2</c:v>
                </c:pt>
                <c:pt idx="1">
                  <c:v>2.0833333333333332E-2</c:v>
                </c:pt>
                <c:pt idx="2">
                  <c:v>1.7534722222222222E-2</c:v>
                </c:pt>
                <c:pt idx="3">
                  <c:v>1.7361111111111112E-2</c:v>
                </c:pt>
                <c:pt idx="4">
                  <c:v>1.3888888888888888E-2</c:v>
                </c:pt>
                <c:pt idx="5">
                  <c:v>1.1863425925925925E-2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h:mm;@</c:formatCode>
                <c:ptCount val="6"/>
                <c:pt idx="0">
                  <c:v>4.5833333333333337E-2</c:v>
                </c:pt>
                <c:pt idx="1">
                  <c:v>4.5833333333333337E-2</c:v>
                </c:pt>
                <c:pt idx="2">
                  <c:v>4.5833333333333337E-2</c:v>
                </c:pt>
                <c:pt idx="3">
                  <c:v>4.5833333333333337E-2</c:v>
                </c:pt>
                <c:pt idx="4">
                  <c:v>4.5833333333333337E-2</c:v>
                </c:pt>
                <c:pt idx="5">
                  <c:v>4.5833333333333337E-2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h:mm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h:mm:ss</c:formatCode>
                <c:ptCount val="6"/>
                <c:pt idx="0">
                  <c:v>3.5648148148148154E-3</c:v>
                </c:pt>
                <c:pt idx="1">
                  <c:v>3.0324074074074073E-3</c:v>
                </c:pt>
                <c:pt idx="2">
                  <c:v>2.8009259259259259E-3</c:v>
                </c:pt>
                <c:pt idx="3">
                  <c:v>3.5532407407407405E-3</c:v>
                </c:pt>
                <c:pt idx="4">
                  <c:v>3.4027777777777784E-3</c:v>
                </c:pt>
                <c:pt idx="5">
                  <c:v>3.5185185185185185E-3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h:mm:ss</c:formatCode>
                <c:ptCount val="6"/>
                <c:pt idx="0">
                  <c:v>4.8842592592592592E-3</c:v>
                </c:pt>
                <c:pt idx="1">
                  <c:v>4.9421296296296288E-3</c:v>
                </c:pt>
                <c:pt idx="2">
                  <c:v>5.4629629629629637E-3</c:v>
                </c:pt>
                <c:pt idx="3">
                  <c:v>4.9305555555555552E-3</c:v>
                </c:pt>
                <c:pt idx="4">
                  <c:v>4.8842592592592592E-3</c:v>
                </c:pt>
                <c:pt idx="5">
                  <c:v>4.8958333333333328E-3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h:mm:ss</c:formatCode>
                <c:ptCount val="6"/>
                <c:pt idx="0">
                  <c:v>2.7777777777777779E-3</c:v>
                </c:pt>
                <c:pt idx="1">
                  <c:v>3.472222222222222E-3</c:v>
                </c:pt>
                <c:pt idx="2">
                  <c:v>3.472222222222222E-3</c:v>
                </c:pt>
                <c:pt idx="3">
                  <c:v>3.472222222222222E-3</c:v>
                </c:pt>
                <c:pt idx="4">
                  <c:v>3.472222222222222E-3</c:v>
                </c:pt>
                <c:pt idx="5">
                  <c:v>3.472222222222222E-3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h:mm:ss</c:formatCode>
                <c:ptCount val="6"/>
                <c:pt idx="0">
                  <c:v>5.4166666666666669E-2</c:v>
                </c:pt>
                <c:pt idx="1">
                  <c:v>5.4166666666666669E-2</c:v>
                </c:pt>
                <c:pt idx="2">
                  <c:v>5.2083333333333336E-2</c:v>
                </c:pt>
                <c:pt idx="3">
                  <c:v>5.0694444444444452E-2</c:v>
                </c:pt>
                <c:pt idx="4">
                  <c:v>5.9027777777777783E-2</c:v>
                </c:pt>
                <c:pt idx="5">
                  <c:v>2.9861111111111113E-2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mm:ss</c:formatCode>
                <c:ptCount val="6"/>
                <c:pt idx="0">
                  <c:v>4.8958333333333328E-3</c:v>
                </c:pt>
                <c:pt idx="1">
                  <c:v>9.0393518518518522E-3</c:v>
                </c:pt>
                <c:pt idx="2">
                  <c:v>4.8611111111111112E-3</c:v>
                </c:pt>
                <c:pt idx="3">
                  <c:v>2.4537037037037036E-3</c:v>
                </c:pt>
                <c:pt idx="4">
                  <c:v>0</c:v>
                </c:pt>
                <c:pt idx="5">
                  <c:v>5.5671296296296302E-3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" wrap="square" anchor="t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IN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" wrap="square" anchor="t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26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0.99480000000000002</c:v>
                </c:pt>
                <c:pt idx="1">
                  <c:v>0.99419999999999997</c:v>
                </c:pt>
                <c:pt idx="2">
                  <c:v>0.99480000000000002</c:v>
                </c:pt>
                <c:pt idx="3">
                  <c:v>0.99609999999999999</c:v>
                </c:pt>
                <c:pt idx="4">
                  <c:v>0.99739999999999995</c:v>
                </c:pt>
                <c:pt idx="5">
                  <c:v>0.99739999999999995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0.69</c:v>
                </c:pt>
                <c:pt idx="2">
                  <c:v>0.77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</c:formatCode>
                <c:ptCount val="6"/>
                <c:pt idx="0">
                  <c:v>9.6</c:v>
                </c:pt>
                <c:pt idx="1">
                  <c:v>4.5999999999999996</c:v>
                </c:pt>
                <c:pt idx="2">
                  <c:v>4.12</c:v>
                </c:pt>
                <c:pt idx="3">
                  <c:v>4.55</c:v>
                </c:pt>
                <c:pt idx="4">
                  <c:v>0</c:v>
                </c:pt>
                <c:pt idx="5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5.8999999999999997E-2</c:v>
                </c:pt>
                <c:pt idx="1">
                  <c:v>3.27E-2</c:v>
                </c:pt>
                <c:pt idx="2">
                  <c:v>0.1053</c:v>
                </c:pt>
                <c:pt idx="3" formatCode="0%">
                  <c:v>0</c:v>
                </c:pt>
                <c:pt idx="4" formatCode="0%">
                  <c:v>0</c:v>
                </c:pt>
                <c:pt idx="5">
                  <c:v>5.8799999999999998E-2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mm:ss</c:formatCode>
                <c:ptCount val="6"/>
                <c:pt idx="0">
                  <c:v>0.56180555555555556</c:v>
                </c:pt>
                <c:pt idx="1">
                  <c:v>1.0916666666666666</c:v>
                </c:pt>
                <c:pt idx="2">
                  <c:v>0.28888888888888886</c:v>
                </c:pt>
                <c:pt idx="3">
                  <c:v>0.22430555555555556</c:v>
                </c:pt>
                <c:pt idx="4">
                  <c:v>0</c:v>
                </c:pt>
                <c:pt idx="5">
                  <c:v>0.73263888888888895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" wrap="square" anchor="t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IN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" wrap="square" anchor="t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1717467958"/>
          <c:y val="1.844685213147227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0.95309999999999995</c:v>
                </c:pt>
                <c:pt idx="1">
                  <c:v>0.93510000000000004</c:v>
                </c:pt>
                <c:pt idx="2">
                  <c:v>0.94620000000000004</c:v>
                </c:pt>
                <c:pt idx="3">
                  <c:v>0.95369999999999999</c:v>
                </c:pt>
                <c:pt idx="4">
                  <c:v>0.95440000000000003</c:v>
                </c:pt>
                <c:pt idx="5">
                  <c:v>0.97130000000000005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1717467958"/>
          <c:y val="1.844685213147227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0.96630000000000005</c:v>
                </c:pt>
                <c:pt idx="1">
                  <c:v>0.93420000000000003</c:v>
                </c:pt>
                <c:pt idx="2">
                  <c:v>0.9375</c:v>
                </c:pt>
                <c:pt idx="3">
                  <c:v>0.97689999999999999</c:v>
                </c:pt>
                <c:pt idx="4">
                  <c:v>0.93420000000000003</c:v>
                </c:pt>
                <c:pt idx="5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1717467958"/>
          <c:y val="1.844685213147227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0.97150000000000003</c:v>
                </c:pt>
                <c:pt idx="1">
                  <c:v>0.96050000000000002</c:v>
                </c:pt>
                <c:pt idx="2">
                  <c:v>0.95830000000000004</c:v>
                </c:pt>
                <c:pt idx="3">
                  <c:v>0.97689999999999999</c:v>
                </c:pt>
                <c:pt idx="4">
                  <c:v>0.97919999999999996</c:v>
                </c:pt>
                <c:pt idx="5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1717467958"/>
          <c:y val="1.844685213147227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0.95189999999999997</c:v>
                </c:pt>
                <c:pt idx="1">
                  <c:v>0.94079999999999997</c:v>
                </c:pt>
                <c:pt idx="2">
                  <c:v>0.97919999999999996</c:v>
                </c:pt>
                <c:pt idx="3">
                  <c:v>0.95369999999999999</c:v>
                </c:pt>
                <c:pt idx="4">
                  <c:v>0.97399999999999998</c:v>
                </c:pt>
                <c:pt idx="5">
                  <c:v>0.98499999999999999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1717467958"/>
          <c:y val="1.844685213147227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0.92300000000000004</c:v>
                </c:pt>
                <c:pt idx="1">
                  <c:v>0.90790000000000004</c:v>
                </c:pt>
                <c:pt idx="2">
                  <c:v>0.90969999999999995</c:v>
                </c:pt>
                <c:pt idx="3">
                  <c:v>0.90739999999999998</c:v>
                </c:pt>
                <c:pt idx="4">
                  <c:v>0.91669999999999996</c:v>
                </c:pt>
                <c:pt idx="5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</c:formatCode>
                <c:ptCount val="6"/>
                <c:pt idx="0">
                  <c:v>0.84166666666666667</c:v>
                </c:pt>
                <c:pt idx="1">
                  <c:v>0.76874999999999993</c:v>
                </c:pt>
                <c:pt idx="2">
                  <c:v>0.84375</c:v>
                </c:pt>
                <c:pt idx="3">
                  <c:v>0.88263888888888886</c:v>
                </c:pt>
                <c:pt idx="4">
                  <c:v>0</c:v>
                </c:pt>
                <c:pt idx="5">
                  <c:v>0.82986111111111116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" wrap="square" anchor="t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IN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" wrap="square" anchor="t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h:m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1717467958"/>
          <c:y val="1.844685213147227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h:mm</c:formatCode>
                <c:ptCount val="6"/>
                <c:pt idx="0">
                  <c:v>0.6</c:v>
                </c:pt>
                <c:pt idx="1">
                  <c:v>0.41944444444444445</c:v>
                </c:pt>
                <c:pt idx="2">
                  <c:v>0.42083333333333334</c:v>
                </c:pt>
                <c:pt idx="3">
                  <c:v>0.27916666666666667</c:v>
                </c:pt>
                <c:pt idx="4">
                  <c:v>0.33888888888888885</c:v>
                </c:pt>
                <c:pt idx="5">
                  <c:v>0.69236111111111109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" wrap="square" anchor="t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IN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" wrap="square" anchor="t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h:m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mm:ss</c:formatCode>
                <c:ptCount val="6"/>
                <c:pt idx="0">
                  <c:v>0</c:v>
                </c:pt>
                <c:pt idx="1">
                  <c:v>8.4143518518518517E-3</c:v>
                </c:pt>
                <c:pt idx="2">
                  <c:v>7.5231481481481471E-4</c:v>
                </c:pt>
                <c:pt idx="3">
                  <c:v>1.5277777777777777E-2</c:v>
                </c:pt>
                <c:pt idx="4">
                  <c:v>1.5277777777777777E-2</c:v>
                </c:pt>
                <c:pt idx="5">
                  <c:v>5.6018518518518518E-3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" wrap="square" anchor="t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IN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" wrap="square" anchor="t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9584943932296"/>
          <c:y val="1.7474127617089909E-2"/>
          <c:w val="0.8772067883341178"/>
          <c:h val="0.808933564904770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mmm\-yy</c:formatCode>
                <c:ptCount val="6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1-42F8-A3AA-FB92354D77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6624815"/>
        <c:axId val="566630639"/>
      </c:lineChart>
      <c:dateAx>
        <c:axId val="56662481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30639"/>
        <c:crosses val="autoZero"/>
        <c:auto val="1"/>
        <c:lblOffset val="100"/>
        <c:baseTimeUnit val="months"/>
      </c:dateAx>
      <c:valAx>
        <c:axId val="56663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66624815"/>
        <c:crosses val="autoZero"/>
        <c:crossBetween val="between"/>
        <c:minorUnit val="3.0000000000000008E-4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8FBD7F5-7990-4987-BB13-1D6AC3C9D35B}" type="datetimeFigureOut">
              <a:rPr lang="en-IN" smtClean="0"/>
              <a:t>06-08-2021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6E33770-809C-4988-BE8B-A11CB96E6B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32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B583-A46E-43A8-B9C3-955593D69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629B-8201-4C59-AF6C-112DFD60D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2CE40-4597-4348-9F2C-3838F310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FEC-BDDC-46DB-955C-778273502AEA}" type="datetime1">
              <a:rPr lang="en-IN" smtClean="0"/>
              <a:t>06-08-2021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C456E-7881-4322-8B6C-19820267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8753-B939-4BF4-8C5C-2D707AD6C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80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3BE7-C2F6-4D54-9BC7-562CD797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E4AA1-8A71-46B4-B488-C7FBB3A46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B21D-DCFF-4EDA-A27D-F46B1DFBF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1B0F-35FE-4A6B-AD66-B2B4123C809C}" type="datetime1">
              <a:rPr lang="en-IN" smtClean="0"/>
              <a:t>06-08-2021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24892-A4C3-47E9-992D-3AF9C9CB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4F75A-B849-4C55-A56E-7674292B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929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B1AC65-55BB-4032-A6A2-0E04625C2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46B49-BB14-4811-9C11-770069D1F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B7E2-9BFA-4665-BACC-DA8B4563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FEED-F0DB-4136-9D17-859CE61B9776}" type="datetime1">
              <a:rPr lang="en-IN" smtClean="0"/>
              <a:t>06-08-2021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8789-3003-40EC-893D-546E95BA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CD889-0C00-4027-8C4C-B7940CFC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129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BC9EF-C88B-49A3-B994-7F85B0DF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84EED-BAF3-4E9B-BD2B-5FF64790E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A8BBC-EE51-409F-BBF3-FF817A49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E1E-247C-4186-88FB-D129807BC0EB}" type="datetime1">
              <a:rPr lang="en-IN" smtClean="0"/>
              <a:t>06-08-2021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2239-B12E-48A7-BF00-FEB02F8C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A0DEA-956B-4EA0-9DB6-7FDD670E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180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BF55-9565-4B11-93F7-A3FA121F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7893D-35C2-4E42-AD66-EE9880F3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9610D-B66B-4412-9CED-4069EB1A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A51C-6E9E-4D9D-BF83-1070DCEAE237}" type="datetime1">
              <a:rPr lang="en-IN" smtClean="0"/>
              <a:t>06-08-2021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0BF44-C211-4A17-8D9C-F15F94A2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138AC-F9EB-431D-9048-4D328684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11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02FC-65AF-448B-B22A-B6B4F0111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2095-7A51-4B32-8D02-7CD5C9A60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AF426-2C84-45D9-BFAC-8BACE5EC7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CA7E2-875C-4292-A13B-1F0D38D8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9C2A-DD37-40EE-AE22-583EE82DA0A0}" type="datetime1">
              <a:rPr lang="en-IN" smtClean="0"/>
              <a:t>06-08-2021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5A2E2-8EC4-41F5-9793-722A7CAB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C73DE-15C2-46CF-85AF-86AFD1E8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298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0226-FD63-450E-941F-96BECECE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BAD16-7EA6-41B7-BC5C-1BC5DF086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1C76D-256E-4C1D-9F11-1C77D7EB5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52DF4D-9F95-4F9B-9285-F3DFC5DAD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C5C2A9-7C26-40A6-813D-10D6B4D42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1EE12-2437-4359-AA90-88C50299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E6DB-5991-4B08-AB79-994814A88314}" type="datetime1">
              <a:rPr lang="en-IN" smtClean="0"/>
              <a:t>06-08-2021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42155C-80AF-4207-A68E-4B763136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1299A-61C2-4A64-94A9-6B86048A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99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3DAC-1622-4E93-8ABC-A63C9894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50A1AD-88BF-4FAE-B0C2-22E63B90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5496-4AE2-4F6E-B642-C83BB678A7BF}" type="datetime1">
              <a:rPr lang="en-IN" smtClean="0"/>
              <a:t>06-08-2021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E1A6C-F8DC-44C2-B125-B652C3E3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88ACC-4FCA-41A9-AB50-959C5EF8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0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CDF75-2825-4836-8B00-A08E0BA5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2CE-9D25-48AC-8B0E-7BEBF292925C}" type="datetime1">
              <a:rPr lang="en-IN" smtClean="0"/>
              <a:t>06-08-2021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94FF5-81BE-4580-A919-C9D60762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967FC-E5DA-4059-B739-FDCBD1E8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0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D21E9-895E-48AB-B637-558999EF0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2AE08-C784-48EC-AC46-F82A88AED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27E62-CB01-4B14-8347-668B9D5FA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1A6E2-F480-4B4C-8D71-925C059A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9004-41C2-4A0D-93CF-D6C056E96AD9}" type="datetime1">
              <a:rPr lang="en-IN" smtClean="0"/>
              <a:t>06-08-2021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86396-9E4B-4650-A338-8349F39E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C70BC-8A84-4C20-B9A6-6CE8BEB0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034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653B-E860-48E8-A720-AEA52494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58D67-E34A-4F3D-A9AE-10EB3ABD9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E2DBC-1EAF-4820-93DC-B12F07E42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45971-A9C5-42D6-A0E5-CF5248E7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F85A-9F6A-4B87-A8B4-4A1ED5475DD3}" type="datetime1">
              <a:rPr lang="en-IN" smtClean="0"/>
              <a:t>06-08-2021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9D46F-4033-4472-9C46-D380026A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6A299-79E2-4D9A-9839-232B52BA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05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AF937-CA49-42CE-A5D9-33472B952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41D77-5212-4690-A8BB-C7A2DB86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8733A-8CFB-4F69-93B7-1DEFF1629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D43C5-F5A6-4362-A54D-6C542ED86210}" type="datetime1">
              <a:rPr lang="en-IN" smtClean="0"/>
              <a:t>06-08-2021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F5ADA-AC76-46E6-A6A6-429777DF2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GOVERNMENT SPINE INSTITUTE,AHMEDABAD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CC329-1D7D-4EF7-8668-A46682823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AC2A-1E13-4D87-A03F-E60F767842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68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886" y="365125"/>
            <a:ext cx="659892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Government Spine Institute &amp; Physiotherapy College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IN" alt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     Quality Indicators </a:t>
            </a: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January to June </a:t>
            </a:r>
            <a:r>
              <a:rPr lang="en-IN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2021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916680" cy="59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GOVERNMENT SPINE INSTITUTE,AHMEDABAD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8671-F783-4703-9FCC-B173C0B34965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AC4596C8-2A45-48F8-A28C-921BF1ADD9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464" y="4001294"/>
            <a:ext cx="1556272" cy="1416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76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2. (PSQ3a) Number of Reporting Error  /1000 investigations  (Pathology)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230418" y="805283"/>
            <a:ext cx="8150712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reporting errors/ Number of tests performed   (Pathology)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19D90F-C9C7-4E4E-85EA-8A8D99C7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BF9D3-434A-4496-87D3-4D556A38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10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B96A6DB8-7222-4650-8BE6-185D6E1F879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C2D1C6B1-BD61-42BC-8E7A-ACD74A25A21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349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3. (PSQ3a)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adherence to safety precautions by employees working in diagnostics.(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Radiology)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258645" y="80528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employees adhering to safety precautions/Number of employees sampled (Radiology)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6F521-49DB-4224-B760-1DBB572D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A1D93-DC7D-4A2B-94FF-D53B95A1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11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333782FE-12CF-4CE7-9483-193FEF12C8B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2F784F1E-51C4-408C-845C-1537382B8436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0189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734" y="74428"/>
            <a:ext cx="9349292" cy="891778"/>
          </a:xfrm>
        </p:spPr>
        <p:txBody>
          <a:bodyPr>
            <a:noAutofit/>
          </a:bodyPr>
          <a:lstStyle/>
          <a:p>
            <a:pPr algn="ctr"/>
            <a:b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3. (PSQ3a)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adherence to safety precautions by employees working in diagnostics</a:t>
            </a:r>
            <a:r>
              <a:rPr lang="en-US" sz="24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(Pathology)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859068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employees adhering to safety precautions/Number of employees sampled(Pathology)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48F4-EBBB-4AB4-BE14-0D345143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DE8DD-3228-4EFF-A77D-BF9DB24A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12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975CCF81-C1D2-4422-9364-54F9ABF00D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31B7AD96-9376-414C-B757-A9082674CAE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376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4. (PSQ3a)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Incidence of medication errors- Prescription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5%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859068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</a:t>
            </a:r>
            <a:r>
              <a:rPr lang="en-US" sz="2000" b="1" spc="1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a.Total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Number of prescription errors/Total number of prescriptions reviewed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A4447-4C9E-4579-B0C3-DBF5A9CE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5C0EF-EBEA-44F7-A45B-54FE0E1C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13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2405EC5E-9AF6-4C79-8F6A-3BCE1BD4E51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29BBE05E-E6F6-4737-847D-3B1169C8447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26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5. (PSQ3a)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medication charts with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error prone abbreviations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859068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medication charts with error prone abbreviations/Number of medication charts reviewed</a:t>
            </a: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4E3C9A-F38A-48D7-8A2E-76641ABB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94DF3-8596-4276-A382-BAD81ABB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14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DAE77596-91AB-4BE9-8B62-FE881CE9056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EB5E07D5-8AD9-4246-AF6A-68DCB200F131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5828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6. (PSQ3a) Percentage of in-patients developing adverse drug reaction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859068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patients developing adverse drug reaction/Number of in patients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B54E0-600A-42A8-9B49-2B22BA53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E7E3D-A22A-427E-817E-DB38FEF1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15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EE853ADA-C247-4C5A-9750-23F66C85F4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047AD3E8-8703-46D5-95C9-C16BB281250E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773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7. (PSQ3a)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unplanned return to OT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859068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unplanned return  to OT/Number of patient operated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A00C9-1109-4213-AD7B-F21009AF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0F253-AC14-4036-B16E-B58A471B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16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7BF6C77E-9E73-4FF5-9C51-DE9AB748B2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F7D9E49E-E7E3-417E-B8C9-24FD73007ED4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3366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8. (PSQ3a)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cases where the organization’s procedure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to prevent adverse events like wrong site, wrong patient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wrong surgery have been adhered to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case where the procedure was followed/Number of surgeries performed</a:t>
            </a:r>
            <a:endParaRPr lang="en-US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BBA0D-26C4-4435-9E99-053FF0B2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3D35F-B822-4D87-8FAD-54F20167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17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F31EF906-3699-4F99-9891-97F8F841253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085AA74F-6C77-4F91-954B-76613E9698F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2729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9. (PSQ3a)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transfusion reactions (1) Ward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transfusion reactions/Number of units transfused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A7D01-5D0D-4892-94BD-0CB62628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C4CD3-2C01-441A-ADD7-C4C47477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18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742625CA-BC67-4DDF-B133-9ED754630B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FFE482B8-1477-4AF6-B332-E41D42D8D854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4924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9. (PSQ3a)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transfusion reactions (2) OT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transfusion reactions/Number of units transfused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(O.T.)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28BDE-6679-4E96-9956-9F35A99AC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14A7E-58C8-41F7-813D-5188177B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19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A1D3EB66-659E-4B3D-ADCF-A189CF2D93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CFA2B3FD-D649-401F-82E0-CF0EDDDFFED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587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1. (PSQ3a)Initial Assessment by Nurse</a:t>
            </a:r>
            <a:endParaRPr lang="en-IN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778701" y="1495313"/>
            <a:ext cx="2140766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60 Min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492188" y="708461"/>
            <a:ext cx="7207624" cy="8482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Formula -Sum of time taken for initial the assessment by Nurse /</a:t>
            </a:r>
          </a:p>
          <a:p>
            <a:pPr algn="ctr" rtl="0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Total number of admissions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1DC74-AF3A-471C-B0DD-2AF7F1AFC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ED7AF-3E6E-444F-B84B-6F2AA5F9B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8BF33E11-5A5D-4011-8B8E-A70A39221EC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mage result for government spine institute logo">
            <a:extLst>
              <a:ext uri="{FF2B5EF4-FFF2-40B4-BE49-F238E27FC236}">
                <a16:creationId xmlns:a16="http://schemas.microsoft.com/office/drawing/2014/main" id="{E604AF41-466B-4A87-B3FC-15CD2F6EFF0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292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18. (PSQ3b) Percentage of cases who received appropriate prophylactic antibiotics within the specified timeframe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371344" y="925530"/>
            <a:ext cx="7449312" cy="9699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cases who received appropriate prophylactic antibiotics/ Number of surgeries undertaken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ED88B-094B-433D-A1B6-EC97C136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92CB7-14BF-4295-AF97-11DB545F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20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4A225046-0874-4548-9040-6FFA407CE1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252CD770-D842-4E7C-BC27-2DA67C8B7855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2245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19. (PSQ3c)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re-scheduling of surgeries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371344" y="905476"/>
            <a:ext cx="7449312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cases re-scheduled/Number of Surgeries planned</a:t>
            </a:r>
          </a:p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00300F-BD5A-401D-A719-AA2436BC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44478-9DB6-48D3-8375-32E901207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21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6CD42065-AA61-457E-BEB5-A8BBEDD0B00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E03F09B4-A1DB-4A47-AEAF-1BCB53AA2EA3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1771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20. (PSQ3c)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Turnaround time for issue of blood and components – (</a:t>
            </a:r>
            <a:r>
              <a:rPr lang="en-US" altLang="en-US" sz="2400" b="1" spc="100" dirty="0" err="1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Ward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24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371344" y="905476"/>
            <a:ext cx="7449312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Sum of time taken from order to receive  / Total number of blood and blood components issued) </a:t>
            </a:r>
          </a:p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389C6-4D07-46D8-8437-EA10FE2B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6317D-D38C-4D9A-B957-28C7D23B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22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73D91329-91BD-4712-A4E1-AC9E781AB12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995" y="72"/>
            <a:ext cx="1190940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32DBB97F-BD17-4AD6-AC4C-1E19CBC31D03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0008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20 (PSQ3c)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Turnaround time for issue of blood and components – (2) OT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30 Min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179674" y="905476"/>
            <a:ext cx="7832652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Sum of time taken from order to receive  / Total number of blood and blood components issued  (O.T.) </a:t>
            </a:r>
          </a:p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9782D-DBDB-4217-A426-7D8DA74E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E9EDA-441B-4544-8290-6B2BE138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23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0C153483-5B82-4BCD-8301-C5526E1AE08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27C4C141-9003-4A09-B443-848FB8002EF3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890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21. (PSQ3c)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Nurse- Patient ratio for  wards-1:6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1.06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179674" y="905476"/>
            <a:ext cx="7832652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nursing staff/Number of beds To be calculated for each shift separately.</a:t>
            </a:r>
          </a:p>
          <a:p>
            <a:pPr algn="ctr"/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086F72-959E-4853-BC0C-B7C6948D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FF6E4-AC67-452F-BF61-4767A598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24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58EA449A-D341-4076-8A75-895870FB4E6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B01C8247-7D7F-47D7-8468-9299F3DAD18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5279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22. (PSQ3c)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Waiting time for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Out patient consultation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15 Min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50335" y="905476"/>
            <a:ext cx="9491330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Sum of Patient- time for Consultation/Number of out patients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1F236-8582-4E86-BD5B-97314A63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4C694-84E8-4B3F-96C6-60807594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25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22FA6C21-E2D4-4395-B570-1239C012610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7B44EB2B-7124-4DCE-B8A5-B7C38231E64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207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23. (PSQ4c)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Waiting time for including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Out patient consultation- (ii)diagnostics –X Ray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15 Min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05476"/>
            <a:ext cx="10448260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</a:t>
            </a:r>
            <a:r>
              <a:rPr lang="en-IN" b="1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Sum </a:t>
            </a:r>
            <a:r>
              <a:rPr lang="en-IN" b="1" spc="-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total</a:t>
            </a:r>
            <a:r>
              <a:rPr lang="en-IN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</a:t>
            </a:r>
            <a:r>
              <a:rPr lang="en-IN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reporting</a:t>
            </a:r>
            <a:r>
              <a:rPr lang="en-IN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time</a:t>
            </a:r>
            <a:r>
              <a:rPr lang="en-US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IN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patients</a:t>
            </a:r>
            <a:r>
              <a:rPr lang="en-IN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reported in</a:t>
            </a:r>
            <a:r>
              <a:rPr lang="en-IN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Diagnostics</a:t>
            </a:r>
            <a:endParaRPr lang="en-US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6E095-C5F7-4343-BBE7-EB2D65CB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C5EDB-B57F-429D-A5EC-1ECD8AC1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26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8A00A669-AFA8-4C4F-B92E-8A9DB6640C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FDE1395F-25FE-43DF-8192-6917EBC0FB4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5145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23. (PSQ4c)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Waiting time for including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Out patient consultation- (ii)diagnostics –Laboratory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15 Min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05476"/>
            <a:ext cx="10448260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</a:t>
            </a:r>
            <a:r>
              <a:rPr lang="en-IN" sz="2000" b="1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Sum </a:t>
            </a:r>
            <a:r>
              <a:rPr lang="en-IN" sz="2000" b="1" spc="-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total</a:t>
            </a:r>
            <a:r>
              <a:rPr lang="en-IN" sz="2000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reporting</a:t>
            </a:r>
            <a:r>
              <a:rPr lang="en-IN" sz="2000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time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patients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reported in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Diagnostics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1F26EB-9868-455B-9257-50140CDC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BF943-B903-4D74-A55D-352C268C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27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BCC793F5-4658-4AB9-9455-A1A80B91C3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13CCCF9E-8E46-41F2-A8F2-B08DFD177EB7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1740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24. (PSQ4c)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Time taken for discharge ( in Hours and min</a:t>
            </a:r>
            <a:r>
              <a:rPr lang="en-IN" altLang="en-US" sz="2400" b="1" dirty="0"/>
              <a:t>)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05476"/>
            <a:ext cx="10448260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Sum of time taken discharge/Number of patients discharged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C76848-87E1-4EDE-9C21-755C2582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D09AA-3860-4440-9319-2590E894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28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398184EC-5E33-4C1C-91F6-0E6D6B5C133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D7615EE6-3348-4C7C-A171-D85AB55D3A75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982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25(PSQ4c)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medical records having incomplete and/or improper consent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05476"/>
            <a:ext cx="10448260" cy="656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medical records having incomplete and/or improper consent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4F2D2-82B9-4905-8980-5C8FAA0D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F76C6-450D-442F-B2AD-9EF95B60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29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A5F160FB-1C23-416B-82EE-A473CA4830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801F67CB-15A7-4ECC-AE91-07CD6E56FF3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033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1. (PSQ3a)Initial Assessment by Doctor</a:t>
            </a:r>
            <a:endParaRPr lang="en-IN" sz="32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24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413299" y="708461"/>
            <a:ext cx="7365402" cy="731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Formula-Sum of time taken for initial assessment by Doctor /Total number of admissions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78C48-2C44-4AD7-98DB-40F677AD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9C103-6216-454A-ABA8-061926D8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6DA76C78-93E5-4A17-80DF-AB22176F120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mage result for government spine institute logo">
            <a:extLst>
              <a:ext uri="{FF2B5EF4-FFF2-40B4-BE49-F238E27FC236}">
                <a16:creationId xmlns:a16="http://schemas.microsoft.com/office/drawing/2014/main" id="{F1DED9DC-9EF9-4D07-93F4-042A1DE7535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530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26. (PSQ4c)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stock outs of emergency medications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18310"/>
            <a:ext cx="10448260" cy="508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2000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stock</a:t>
            </a:r>
            <a:r>
              <a:rPr lang="en-IN" sz="2000" b="1" spc="5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outs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of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emergency</a:t>
            </a:r>
            <a:r>
              <a:rPr lang="en-IN" sz="2000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drugs/Number of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drugs listed</a:t>
            </a:r>
            <a:r>
              <a:rPr lang="en-IN" sz="2000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as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emergency</a:t>
            </a:r>
            <a:r>
              <a:rPr lang="en-IN" sz="2000" b="1" spc="-24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drugs in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hospital</a:t>
            </a:r>
            <a:r>
              <a:rPr lang="en-IN" sz="20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0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formulary X100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C7490-3400-4708-BCA5-3C96B757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A00F8-4E7D-4E61-BC70-40BD14AE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30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91DDEFB3-8A14-423B-A29A-144AC578A23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0740C6D9-00C2-4B75-8C5B-57A1C5BBC3FE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7326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27. (PSQ4d)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Number of variation observed in mock drills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47408"/>
            <a:ext cx="10448260" cy="508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variations observed in a mock drill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5D231-29BF-4050-801F-20C2078D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FE32B-A7F5-45E9-B1F8-DF13D398C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31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40994810-CBFE-43D5-8EE6-C56B1F3BBD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B98F2A7E-94D9-4ACD-BBE5-D6CCE824AA3E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6791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28. (PSQ4d) </a:t>
            </a:r>
            <a:r>
              <a:rPr lang="en-IN" sz="24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 fall rate</a:t>
            </a:r>
            <a:r>
              <a:rPr lang="en-IN" sz="2400" b="1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4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(Falls per 1000</a:t>
            </a:r>
            <a:r>
              <a:rPr lang="en-IN" sz="2400" b="1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4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</a:t>
            </a:r>
            <a:r>
              <a:rPr lang="en-IN" sz="2400" b="1" spc="-2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2400" b="1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days)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05476"/>
            <a:ext cx="10448260" cy="508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 Patient falls /Total number of patients days X1000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B3BEA-836B-42F9-8A82-180BA01A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BDE20-CAD0-44EE-85C8-D9A2D405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32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A93EC279-6236-4D70-ABBD-9F3BF556CC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4E656FCB-9A57-4C1A-BA9A-D5091754690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5282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29. (PSQ4d)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near misses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05476"/>
            <a:ext cx="10448260" cy="508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near misses reported /Number of incident reported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5B4E8-56C2-461C-A1C9-B7CAFF00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4FFC7-9EEE-4154-8B35-8A0A93AA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33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FF90B308-29F0-480F-89CD-4DC58D27FA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1DCDF0E5-482F-4CA0-BA1E-B5076478F431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2101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31. (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PSQ3d</a:t>
            </a:r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Appropriate handovers during shift change  (doctors) - (per patient per shift).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861236"/>
            <a:ext cx="10448260" cy="683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Total no of handovers done appropriately/Total no of handover opportunities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3A5FC-49A5-4011-A593-AEA2A35A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8E4D3-9A3B-46E0-8A5D-97B4CF684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34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8D9C8C4D-AD6D-4971-99E5-1B21EC2A7D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7AC0C939-5ECD-410C-96DF-377845218D8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75184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31. (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PSQ3d</a:t>
            </a:r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Appropriate handovers during shift change  (Nurses) - (per patient per shift).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861236"/>
            <a:ext cx="10448260" cy="683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Total no of handovers done appropriately/Total no of handover opportunities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7B6C0-74CA-481E-8868-C1FBC1B3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8AB89-05C1-43BC-AAB1-0909719C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35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E1E246AD-FAFD-4C00-B0A9-5E1F5B3A54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9CFB389A-D15C-45DB-BABB-28717A1A9F6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9397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32. (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PSQ3d</a:t>
            </a:r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Compliance rate to medication Prescription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 capitals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861236"/>
            <a:ext cx="10448260" cy="683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Total no of prescriptions in capital letters /Total no of prescriptions reviewed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44CA8-C407-4876-BDA5-4B9E9F57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E4676-1BB8-42E5-B913-8E2B8392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36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DD25E722-6A21-4411-95A1-DFAA8E2AA13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68202602-71B7-4E66-A7FF-152D6D20A8C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9528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12. (PSQ3a) Incidence of hospital associated pressure ulcers after admission (Bed sore per 1000 patient days)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patients who develop new/worsening of pressure ulcer/Total no of patient days X1000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C8B8C8-9E53-4CC1-8E9A-CE48A5F9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AD39F-0ADD-4E65-849C-21BC7C90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406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13. (PSQ3b)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Catheter associated Urinary tract  infection Rate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15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urinary catheter associated UTIs In a Month/Number of urinary catheter days in that month X1000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537A3-5B9E-48AA-94F4-60DFAA4C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EA7BD-16A8-4BF1-A0B3-9325BF502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38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92629AD2-6218-462E-BD77-4088C6DD35D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0040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14. (PSQ3b)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Central line associated bloodstream infection rate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central line associated BSIs In a Month/Number of central line days in that month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50620-4792-41FB-8F50-F454B9E3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21506-8896-483C-86B4-CD55E307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39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A7568AB5-2152-4043-921D-AF38455B133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038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1. (PSQ3a) A Initial Assessment by MSW</a:t>
            </a:r>
            <a:endParaRPr lang="en-IN" sz="32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24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413299" y="708461"/>
            <a:ext cx="7365402" cy="731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Formula-Sum of time taken for initial assessment by  MSW /Total number of admissions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66DB4-807D-4212-A826-9A81E7D20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98DC4-CD80-41E7-A665-80445660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12197DDE-D471-4467-8C16-DDB6C6DDAC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180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16. (PSQ3b) </a:t>
            </a:r>
            <a:r>
              <a:rPr lang="en-IN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Surgical site infection rate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5%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surgical site infections in a given month/Number of surgeries performed in that monthX100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A8D40-8A5A-44C7-8D88-14493C6F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832A1-8A29-416D-B215-4031853D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40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71B3CC06-960F-484A-9869-33A0E0EA60D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8024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17. (PSQ3b)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Compliance to Hand Hygiene practice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3401350" y="835818"/>
            <a:ext cx="5782734" cy="8482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Formula</a:t>
            </a:r>
            <a:r>
              <a:rPr lang="en-US" sz="2000" b="1" spc="100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actions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performed/Total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opportunities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E068-0260-4785-A2CD-B8DDA544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F1DC8-C3E8-4B8B-90F3-E141A2F8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41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DE9F8E6D-6909-4303-B430-88528FC3775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8665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17. (PSQ3b)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Compliance to Hand Hygiene practice- Doctors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3401350" y="835818"/>
            <a:ext cx="5782734" cy="8482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Formula</a:t>
            </a:r>
            <a:r>
              <a:rPr lang="en-US" sz="2000" b="1" spc="100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actions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performed/Total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opportunities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E068-0260-4785-A2CD-B8DDA544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F1DC8-C3E8-4B8B-90F3-E141A2F8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42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DE9F8E6D-6909-4303-B430-88528FC3775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31801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17. (PSQ3b)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Compliance to Hand Hygiene practice- Nurse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3401350" y="835818"/>
            <a:ext cx="5782734" cy="8482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Formula</a:t>
            </a:r>
            <a:r>
              <a:rPr lang="en-US" sz="2000" b="1" spc="100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actions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performed/Total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opportunities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E068-0260-4785-A2CD-B8DDA544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F1DC8-C3E8-4B8B-90F3-E141A2F8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43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DE9F8E6D-6909-4303-B430-88528FC3775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80275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17. (PSQ3b)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Compliance to Hand Hygiene practice- Paramedics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3401350" y="835818"/>
            <a:ext cx="5782734" cy="8482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Formula</a:t>
            </a:r>
            <a:r>
              <a:rPr lang="en-US" sz="2000" b="1" spc="100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actions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performed/Total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opportunities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E068-0260-4785-A2CD-B8DDA544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F1DC8-C3E8-4B8B-90F3-E141A2F8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44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DE9F8E6D-6909-4303-B430-88528FC3775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01741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17. (PSQ3b)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Compliance to Hand Hygiene practice- Housekeeping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3401350" y="835818"/>
            <a:ext cx="5782734" cy="8482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Formula</a:t>
            </a:r>
            <a:r>
              <a:rPr lang="en-US" sz="2000" b="1" spc="100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actions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performed/Total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number of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hand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hygiene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opportunities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E068-0260-4785-A2CD-B8DDA544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F1DC8-C3E8-4B8B-90F3-E141A2F8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45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DE9F8E6D-6909-4303-B430-88528FC3775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80808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16. (PSQ3a)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Percentage of cases where the organization’s procedure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to prevent adverse events like wrong site, wrong patient </a:t>
            </a:r>
            <a:b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wrong surgery have been adhered to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1367564" y="986663"/>
            <a:ext cx="10094258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b="1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case where the procedure was followed/Number of surgeries performed</a:t>
            </a:r>
            <a:endParaRPr lang="en-US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BBA0D-26C4-4435-9E99-053FF0B2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3D35F-B822-4D87-8FAD-54F20167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46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B9A69B99-F81D-4063-830B-A7A7F70ECFF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07671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18. (PSQ3b) Percentage of cases who received appropriate prophylactic antibiotics within the specified timeframe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371344" y="925531"/>
            <a:ext cx="7449312" cy="7585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62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Formula-Number of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patients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who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did receive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appropriate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prophylactic</a:t>
            </a:r>
            <a:r>
              <a:rPr lang="en-IN" sz="1800" spc="-24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antibiotic(s)/Number of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spc="-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patients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who</a:t>
            </a:r>
            <a:r>
              <a:rPr lang="en-IN" sz="1800" spc="-2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underwent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surgeries</a:t>
            </a:r>
            <a:r>
              <a:rPr lang="en-IN" sz="1800" spc="1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in</a:t>
            </a:r>
            <a:r>
              <a:rPr lang="en-IN" sz="1800" spc="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the</a:t>
            </a:r>
            <a:r>
              <a:rPr lang="en-IN" sz="1800" spc="-25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en-IN" sz="1800" dirty="0">
                <a:solidFill>
                  <a:srgbClr val="2B2A2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OT</a:t>
            </a:r>
            <a:endParaRPr lang="en-US" sz="2000" b="1" spc="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ED88B-094B-433D-A1B6-EC97C136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92CB7-14BF-4295-AF97-11DB545F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47</a:t>
            </a:fld>
            <a:endParaRPr lang="en-IN"/>
          </a:p>
        </p:txBody>
      </p:sp>
      <p:pic>
        <p:nvPicPr>
          <p:cNvPr id="8" name="Picture 7" descr="D:\Desktop\nabh.png">
            <a:extLst>
              <a:ext uri="{FF2B5EF4-FFF2-40B4-BE49-F238E27FC236}">
                <a16:creationId xmlns:a16="http://schemas.microsoft.com/office/drawing/2014/main" id="{CC9D688B-ABCE-4409-88CD-B673EEEEF53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6896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78" y="99186"/>
            <a:ext cx="1087732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30. (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PSQ3d</a:t>
            </a:r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Incidence of needle stick injuries.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622908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871870" y="905476"/>
            <a:ext cx="10448260" cy="508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</a:t>
            </a:r>
            <a:r>
              <a:rPr lang="en-US" sz="2000" b="1" i="0" u="none" strike="noStrike" cap="none" baseline="0" dirty="0">
                <a:effectLst/>
              </a:rPr>
              <a:t> </a:t>
            </a: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of parenteral exposures/Number of In patient days.X1000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58A3F-17EE-4AAE-B920-51FFC2B22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BED5E-DCF1-4EA4-BCA0-55134CEC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48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E88D1A5F-E9FC-40E8-84E5-1DAD89F0FE7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3EBBE86C-5FA2-48EE-A235-328472B7099A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95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2755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C5F7-99DC-4AB2-BEA6-5DD48E94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E67FB-5526-439E-8DB2-B06110BD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THANK YOU</a:t>
            </a:r>
            <a:endParaRPr lang="en-IN" sz="6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E5A74-EF4A-425B-9656-C5A9C32F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8CC83-6F5F-4445-AB2A-CCC4EE8B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49</a:t>
            </a:fld>
            <a:endParaRPr lang="en-IN"/>
          </a:p>
        </p:txBody>
      </p:sp>
      <p:pic>
        <p:nvPicPr>
          <p:cNvPr id="6" name="Picture 5" descr="Image result for government spine institute logo">
            <a:extLst>
              <a:ext uri="{FF2B5EF4-FFF2-40B4-BE49-F238E27FC236}">
                <a16:creationId xmlns:a16="http://schemas.microsoft.com/office/drawing/2014/main" id="{23B9DC2A-C3F9-4D61-AC72-F8595C3B76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:\Desktop\nabh.png">
            <a:extLst>
              <a:ext uri="{FF2B5EF4-FFF2-40B4-BE49-F238E27FC236}">
                <a16:creationId xmlns:a16="http://schemas.microsoft.com/office/drawing/2014/main" id="{421DEF49-A27D-4D8A-B319-831BBB5E4A0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609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8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1. (PSQ3a) Initial Assessment by Physiotherapist</a:t>
            </a:r>
            <a:endParaRPr lang="en-IN" sz="28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253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24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413299" y="708461"/>
            <a:ext cx="7365402" cy="731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Formula-Sum of time taken for initial assessment by Physiotherapist /Total number of admissions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9D53D-3145-42F7-BE94-80508C31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28575-FAE5-4354-B464-C5D9CEA4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5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6CA204D5-CA70-43CB-B6C5-07EB260DCF9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86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 (</a:t>
            </a:r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PSQ3a</a:t>
            </a:r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Initial Assessment by Occupational therapist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24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230418" y="708461"/>
            <a:ext cx="8150712" cy="731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Formula-Sum of time taken for initial assessment by Occupational therapist /Total number of admissions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1C7EF-42FF-4D94-892C-B5D2642D8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4CBE5-CA00-44B7-988D-197184E75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6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94E62167-1A83-4C8D-8241-48A4F1C6FE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1F61201F-D6E8-41B7-948D-9BDC0B956B74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895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1. (</a:t>
            </a:r>
            <a:r>
              <a:rPr lang="en-US" sz="28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PSQ3a</a:t>
            </a:r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sz="40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Initial Assessment by Prosthetics &amp; Orthotics </a:t>
            </a:r>
            <a:endParaRPr lang="en-IN" sz="32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24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074434" y="1129597"/>
            <a:ext cx="8150712" cy="731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Formula-Sum of time taken for initial assessment by P &amp; O /Total number of admissions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34D7E-0AE4-4425-9992-0B878690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5A69F-58CF-45C4-8BC9-0F9145E3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7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1BEFFE58-9F7A-422F-945E-24AD2AAE03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7621C8F3-1AA6-42ED-A70F-378B9E98AF87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0830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1. (</a:t>
            </a:r>
            <a:r>
              <a:rPr lang="en-US" sz="28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PSQ3a</a:t>
            </a:r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sz="40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Initial Assessment by Dietician </a:t>
            </a:r>
            <a:endParaRPr lang="en-IN" sz="32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24 Hours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230418" y="708461"/>
            <a:ext cx="8150712" cy="731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Formula-Sum of time taken for initial assessment by Dietician /Total number of admissions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72DC7-E81B-424A-BC83-6E5F9082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6A9EE-FC91-4079-831E-43713007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8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C6EF0090-8F05-413D-A572-A529F4CB403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01814621-BEC2-4EF2-A8E3-466550564D7A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456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155B-53F3-4DAD-B9A3-92FC3BDF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44" y="14122"/>
            <a:ext cx="9349292" cy="848222"/>
          </a:xfrm>
        </p:spPr>
        <p:txBody>
          <a:bodyPr>
            <a:noAutofit/>
          </a:bodyPr>
          <a:lstStyle/>
          <a:p>
            <a:pPr algn="ctr"/>
            <a:r>
              <a:rPr lang="en-US" sz="2400" b="1" spc="1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2. (PSQ3a) Number of Reporting Error  /1000 investigations  (Radiology) </a:t>
            </a:r>
            <a:endParaRPr lang="en-IN" sz="2400" b="1" spc="1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3B6434-10A5-4245-9F21-3FCA8D44C1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63" y="1684040"/>
          <a:ext cx="11291937" cy="483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B51D827-7B87-4024-A016-44E97129EB2E}"/>
              </a:ext>
            </a:extLst>
          </p:cNvPr>
          <p:cNvSpPr/>
          <p:nvPr/>
        </p:nvSpPr>
        <p:spPr>
          <a:xfrm>
            <a:off x="9692640" y="1495313"/>
            <a:ext cx="2226827" cy="287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Benchmark</a:t>
            </a:r>
            <a:r>
              <a:rPr lang="en-US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0%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19A76B-E4C9-4609-9540-B0FAFEE7AD26}"/>
              </a:ext>
            </a:extLst>
          </p:cNvPr>
          <p:cNvSpPr/>
          <p:nvPr/>
        </p:nvSpPr>
        <p:spPr>
          <a:xfrm>
            <a:off x="2230418" y="805283"/>
            <a:ext cx="8150712" cy="636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28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Formula- Number of reporting errors/ Number of tests performed  (Radiology)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E7F45-9759-4E74-9945-2960A4B9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GOVERNMENT SPINE INSTITUTE,AHMEDABAD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91DE7-276F-4A92-AC3C-F4332E04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AC2A-1E13-4D87-A03F-E60F767842EF}" type="slidenum">
              <a:rPr lang="en-IN" smtClean="0"/>
              <a:t>9</a:t>
            </a:fld>
            <a:endParaRPr lang="en-IN"/>
          </a:p>
        </p:txBody>
      </p:sp>
      <p:pic>
        <p:nvPicPr>
          <p:cNvPr id="8" name="Picture 7" descr="Image result for government spine institute logo">
            <a:extLst>
              <a:ext uri="{FF2B5EF4-FFF2-40B4-BE49-F238E27FC236}">
                <a16:creationId xmlns:a16="http://schemas.microsoft.com/office/drawing/2014/main" id="{823A6801-B34D-4038-B5E6-268B33A7AA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86" y="72"/>
            <a:ext cx="1238649" cy="9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Desktop\nabh.png">
            <a:extLst>
              <a:ext uri="{FF2B5EF4-FFF2-40B4-BE49-F238E27FC236}">
                <a16:creationId xmlns:a16="http://schemas.microsoft.com/office/drawing/2014/main" id="{915270F2-3B03-4035-948D-06FAFA8E8DB5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877"/>
            <a:ext cx="1081377" cy="80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214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1821</Words>
  <Application>Microsoft Office PowerPoint</Application>
  <PresentationFormat>Widescreen</PresentationFormat>
  <Paragraphs>257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Cambria</vt:lpstr>
      <vt:lpstr>Office Theme</vt:lpstr>
      <vt:lpstr>Government Spine Institute &amp; Physiotherapy College</vt:lpstr>
      <vt:lpstr>1. (PSQ3a)Initial Assessment by Nurse</vt:lpstr>
      <vt:lpstr>1. (PSQ3a)Initial Assessment by Doctor</vt:lpstr>
      <vt:lpstr>1. (PSQ3a) A Initial Assessment by MSW</vt:lpstr>
      <vt:lpstr>1. (PSQ3a) Initial Assessment by Physiotherapist</vt:lpstr>
      <vt:lpstr>1. (PSQ3a) Initial Assessment by Occupational therapist</vt:lpstr>
      <vt:lpstr>1. (PSQ3a) Initial Assessment by Prosthetics &amp; Orthotics </vt:lpstr>
      <vt:lpstr>1. (PSQ3a) Initial Assessment by Dietician </vt:lpstr>
      <vt:lpstr>2. (PSQ3a) Number of Reporting Error  /1000 investigations  (Radiology) </vt:lpstr>
      <vt:lpstr>2. (PSQ3a) Number of Reporting Error  /1000 investigations  (Pathology) </vt:lpstr>
      <vt:lpstr>3. (PSQ3a) Percentage of adherence to safety precautions by employees working in diagnostics.( Radiology)</vt:lpstr>
      <vt:lpstr> 3. (PSQ3a) Percentage of adherence to safety precautions by employees working in diagnostics (Pathology). </vt:lpstr>
      <vt:lpstr>4. (PSQ3a) Incidence of medication errors- Prescription </vt:lpstr>
      <vt:lpstr>5. (PSQ3a) Percentage of medication charts with  error prone abbreviations </vt:lpstr>
      <vt:lpstr>6. (PSQ3a) Percentage of in-patients developing adverse drug reaction</vt:lpstr>
      <vt:lpstr>7. (PSQ3a) Percentage of unplanned return to OT </vt:lpstr>
      <vt:lpstr>8. (PSQ3a) Percentage of cases where the organization’s procedure  to prevent adverse events like wrong site, wrong patient  and wrong surgery have been adhered to</vt:lpstr>
      <vt:lpstr>9. (PSQ3a) Percentage of transfusion reactions (1) Ward </vt:lpstr>
      <vt:lpstr>9. (PSQ3a) Percentage of transfusion reactions (2) OT </vt:lpstr>
      <vt:lpstr>18. (PSQ3b) Percentage of cases who received appropriate prophylactic antibiotics within the specified timeframe</vt:lpstr>
      <vt:lpstr>19. (PSQ3c) Percentage of re-scheduling of surgeries</vt:lpstr>
      <vt:lpstr>20. (PSQ3c) Turnaround time for issue of blood and components – (i) Ward </vt:lpstr>
      <vt:lpstr>  20 (PSQ3c) Turnaround time for issue of blood and components – (2) OT </vt:lpstr>
      <vt:lpstr>21. (PSQ3c) Nurse- Patient ratio for  wards-1:6</vt:lpstr>
      <vt:lpstr>22. (PSQ3c) Waiting time for Out patient consultation</vt:lpstr>
      <vt:lpstr>23. (PSQ4c) Waiting time for including  and Out patient consultation- (ii)diagnostics –X Ray </vt:lpstr>
      <vt:lpstr>23. (PSQ4c) Waiting time for including  and Out patient consultation- (ii)diagnostics –Laboratory </vt:lpstr>
      <vt:lpstr>24. (PSQ4c) Time taken for discharge ( in Hours and min)</vt:lpstr>
      <vt:lpstr>25(PSQ4c) Percentage of medical records having incomplete and/or improper consent </vt:lpstr>
      <vt:lpstr>26. (PSQ4c) Percentage of stock outs of emergency medications</vt:lpstr>
      <vt:lpstr>27. (PSQ4d) Number of variation observed in mock drills </vt:lpstr>
      <vt:lpstr>28. (PSQ4d) Patient fall rate (Falls per 1000 patient days)</vt:lpstr>
      <vt:lpstr>29. (PSQ4d) Percentage of near misses </vt:lpstr>
      <vt:lpstr>31. (PSQ3d) Appropriate handovers during shift change  (doctors) - (per patient per shift).</vt:lpstr>
      <vt:lpstr>31. (PSQ3d) Appropriate handovers during shift change  (Nurses) - (per patient per shift).</vt:lpstr>
      <vt:lpstr>32. (PSQ3d) Compliance rate to medication Prescription  in capitals</vt:lpstr>
      <vt:lpstr>12. (PSQ3a) Incidence of hospital associated pressure ulcers after admission (Bed sore per 1000 patient days)</vt:lpstr>
      <vt:lpstr>13. (PSQ3b) Catheter associated Urinary tract  infection Rate</vt:lpstr>
      <vt:lpstr>14. (PSQ3b) Central line associated bloodstream infection rate</vt:lpstr>
      <vt:lpstr>16. (PSQ3b) Surgical site infection rate</vt:lpstr>
      <vt:lpstr>17. (PSQ3b) Compliance to Hand Hygiene practice</vt:lpstr>
      <vt:lpstr>17. (PSQ3b) Compliance to Hand Hygiene practice- Doctors</vt:lpstr>
      <vt:lpstr>17. (PSQ3b) Compliance to Hand Hygiene practice- Nurse</vt:lpstr>
      <vt:lpstr>17. (PSQ3b) Compliance to Hand Hygiene practice- Paramedics</vt:lpstr>
      <vt:lpstr>17. (PSQ3b) Compliance to Hand Hygiene practice- Housekeeping</vt:lpstr>
      <vt:lpstr>16. (PSQ3a) Percentage of cases where the organization’s procedure  to prevent adverse events like wrong site, wrong patient  and wrong surgery have been adhered to</vt:lpstr>
      <vt:lpstr>18. (PSQ3b) Percentage of cases who received appropriate prophylactic antibiotics within the specified timeframe</vt:lpstr>
      <vt:lpstr>30. (PSQ3d) Incidence of needle stick injuries.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Spine Institute &amp; Physiotherapy College</dc:title>
  <dc:creator>B-4 1200 BED</dc:creator>
  <cp:lastModifiedBy>Sumeeta Soni</cp:lastModifiedBy>
  <cp:revision>139</cp:revision>
  <cp:lastPrinted>2021-08-04T11:09:41Z</cp:lastPrinted>
  <dcterms:created xsi:type="dcterms:W3CDTF">2021-08-04T09:57:51Z</dcterms:created>
  <dcterms:modified xsi:type="dcterms:W3CDTF">2021-08-06T11:35:20Z</dcterms:modified>
</cp:coreProperties>
</file>