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charts/chart2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charts/chart30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charts/chart31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charts/chart32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charts/chart33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charts/chart34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ppt/charts/chart35.xml" ContentType="application/vnd.openxmlformats-officedocument.drawingml.chart+xml"/>
  <Override PartName="/ppt/charts/style35.xml" ContentType="application/vnd.ms-office.chartstyle+xml"/>
  <Override PartName="/ppt/charts/colors35.xml" ContentType="application/vnd.ms-office.chartcolorstyle+xml"/>
  <Override PartName="/ppt/charts/chart36.xml" ContentType="application/vnd.openxmlformats-officedocument.drawingml.chart+xml"/>
  <Override PartName="/ppt/charts/style36.xml" ContentType="application/vnd.ms-office.chartstyle+xml"/>
  <Override PartName="/ppt/charts/colors36.xml" ContentType="application/vnd.ms-office.chartcolorstyle+xml"/>
  <Override PartName="/ppt/charts/chart37.xml" ContentType="application/vnd.openxmlformats-officedocument.drawingml.chart+xml"/>
  <Override PartName="/ppt/charts/style37.xml" ContentType="application/vnd.ms-office.chartstyle+xml"/>
  <Override PartName="/ppt/charts/colors37.xml" ContentType="application/vnd.ms-office.chartcolorstyle+xml"/>
  <Override PartName="/ppt/charts/chart38.xml" ContentType="application/vnd.openxmlformats-officedocument.drawingml.chart+xml"/>
  <Override PartName="/ppt/charts/style38.xml" ContentType="application/vnd.ms-office.chartstyle+xml"/>
  <Override PartName="/ppt/charts/colors38.xml" ContentType="application/vnd.ms-office.chartcolorstyle+xml"/>
  <Override PartName="/ppt/charts/chart39.xml" ContentType="application/vnd.openxmlformats-officedocument.drawingml.chart+xml"/>
  <Override PartName="/ppt/charts/style39.xml" ContentType="application/vnd.ms-office.chartstyle+xml"/>
  <Override PartName="/ppt/charts/colors39.xml" ContentType="application/vnd.ms-office.chartcolorstyle+xml"/>
  <Override PartName="/ppt/charts/chart40.xml" ContentType="application/vnd.openxmlformats-officedocument.drawingml.chart+xml"/>
  <Override PartName="/ppt/charts/style40.xml" ContentType="application/vnd.ms-office.chartstyle+xml"/>
  <Override PartName="/ppt/charts/colors40.xml" ContentType="application/vnd.ms-office.chartcolorstyle+xml"/>
  <Override PartName="/ppt/charts/chart41.xml" ContentType="application/vnd.openxmlformats-officedocument.drawingml.chart+xml"/>
  <Override PartName="/ppt/charts/style41.xml" ContentType="application/vnd.ms-office.chartstyle+xml"/>
  <Override PartName="/ppt/charts/colors41.xml" ContentType="application/vnd.ms-office.chartcolorstyle+xml"/>
  <Override PartName="/ppt/charts/chart42.xml" ContentType="application/vnd.openxmlformats-officedocument.drawingml.chart+xml"/>
  <Override PartName="/ppt/charts/style42.xml" ContentType="application/vnd.ms-office.chartstyle+xml"/>
  <Override PartName="/ppt/charts/colors42.xml" ContentType="application/vnd.ms-office.chartcolorstyle+xml"/>
  <Override PartName="/ppt/charts/chart43.xml" ContentType="application/vnd.openxmlformats-officedocument.drawingml.chart+xml"/>
  <Override PartName="/ppt/charts/style43.xml" ContentType="application/vnd.ms-office.chartstyle+xml"/>
  <Override PartName="/ppt/charts/colors43.xml" ContentType="application/vnd.ms-office.chartcolorstyle+xml"/>
  <Override PartName="/ppt/charts/chart44.xml" ContentType="application/vnd.openxmlformats-officedocument.drawingml.chart+xml"/>
  <Override PartName="/ppt/charts/style44.xml" ContentType="application/vnd.ms-office.chartstyle+xml"/>
  <Override PartName="/ppt/charts/colors44.xml" ContentType="application/vnd.ms-office.chartcolorstyle+xml"/>
  <Override PartName="/ppt/charts/chart45.xml" ContentType="application/vnd.openxmlformats-officedocument.drawingml.chart+xml"/>
  <Override PartName="/ppt/charts/style45.xml" ContentType="application/vnd.ms-office.chartstyle+xml"/>
  <Override PartName="/ppt/charts/colors45.xml" ContentType="application/vnd.ms-office.chartcolorstyle+xml"/>
  <Override PartName="/ppt/charts/chart46.xml" ContentType="application/vnd.openxmlformats-officedocument.drawingml.chart+xml"/>
  <Override PartName="/ppt/charts/style46.xml" ContentType="application/vnd.ms-office.chartstyle+xml"/>
  <Override PartName="/ppt/charts/colors46.xml" ContentType="application/vnd.ms-office.chartcolorstyle+xml"/>
  <Override PartName="/ppt/charts/chart47.xml" ContentType="application/vnd.openxmlformats-officedocument.drawingml.chart+xml"/>
  <Override PartName="/ppt/charts/style47.xml" ContentType="application/vnd.ms-office.chartstyle+xml"/>
  <Override PartName="/ppt/charts/colors4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sldIdLst>
    <p:sldId id="260" r:id="rId2"/>
    <p:sldId id="330" r:id="rId3"/>
    <p:sldId id="262" r:id="rId4"/>
    <p:sldId id="263" r:id="rId5"/>
    <p:sldId id="264" r:id="rId6"/>
    <p:sldId id="265" r:id="rId7"/>
    <p:sldId id="266" r:id="rId8"/>
    <p:sldId id="267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5" r:id="rId21"/>
    <p:sldId id="286" r:id="rId22"/>
    <p:sldId id="287" r:id="rId23"/>
    <p:sldId id="288" r:id="rId24"/>
    <p:sldId id="290" r:id="rId25"/>
    <p:sldId id="291" r:id="rId26"/>
    <p:sldId id="292" r:id="rId27"/>
    <p:sldId id="293" r:id="rId28"/>
    <p:sldId id="294" r:id="rId29"/>
    <p:sldId id="295" r:id="rId30"/>
    <p:sldId id="296" r:id="rId31"/>
    <p:sldId id="297" r:id="rId32"/>
    <p:sldId id="298" r:id="rId33"/>
    <p:sldId id="299" r:id="rId34"/>
    <p:sldId id="301" r:id="rId35"/>
    <p:sldId id="302" r:id="rId36"/>
    <p:sldId id="303" r:id="rId37"/>
    <p:sldId id="280" r:id="rId38"/>
    <p:sldId id="281" r:id="rId39"/>
    <p:sldId id="282" r:id="rId40"/>
    <p:sldId id="283" r:id="rId41"/>
    <p:sldId id="284" r:id="rId42"/>
    <p:sldId id="332" r:id="rId43"/>
    <p:sldId id="333" r:id="rId44"/>
    <p:sldId id="334" r:id="rId45"/>
    <p:sldId id="304" r:id="rId46"/>
    <p:sldId id="335" r:id="rId47"/>
    <p:sldId id="336" r:id="rId48"/>
    <p:sldId id="300" r:id="rId49"/>
    <p:sldId id="331" r:id="rId50"/>
  </p:sldIdLst>
  <p:sldSz cx="12192000" cy="6858000"/>
  <p:notesSz cx="7104063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597" autoAdjust="0"/>
    <p:restoredTop sz="94660"/>
  </p:normalViewPr>
  <p:slideViewPr>
    <p:cSldViewPr snapToGrid="0">
      <p:cViewPr varScale="1">
        <p:scale>
          <a:sx n="80" d="100"/>
          <a:sy n="80" d="100"/>
        </p:scale>
        <p:origin x="7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5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6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8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9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0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1.xlsx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2.xlsx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4.xlsx"/><Relationship Id="rId2" Type="http://schemas.microsoft.com/office/2011/relationships/chartColorStyle" Target="colors30.xml"/><Relationship Id="rId1" Type="http://schemas.microsoft.com/office/2011/relationships/chartStyle" Target="style30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microsoft.com/office/2011/relationships/chartColorStyle" Target="colors31.xml"/><Relationship Id="rId1" Type="http://schemas.microsoft.com/office/2011/relationships/chartStyle" Target="style31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6.xlsx"/><Relationship Id="rId2" Type="http://schemas.microsoft.com/office/2011/relationships/chartColorStyle" Target="colors32.xml"/><Relationship Id="rId1" Type="http://schemas.microsoft.com/office/2011/relationships/chartStyle" Target="style32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8.xlsx"/><Relationship Id="rId2" Type="http://schemas.microsoft.com/office/2011/relationships/chartColorStyle" Target="colors33.xml"/><Relationship Id="rId1" Type="http://schemas.microsoft.com/office/2011/relationships/chartStyle" Target="style33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9.xlsx"/><Relationship Id="rId2" Type="http://schemas.microsoft.com/office/2011/relationships/chartColorStyle" Target="colors34.xml"/><Relationship Id="rId1" Type="http://schemas.microsoft.com/office/2011/relationships/chartStyle" Target="style34.xm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microsoft.com/office/2011/relationships/chartColorStyle" Target="colors35.xml"/><Relationship Id="rId1" Type="http://schemas.microsoft.com/office/2011/relationships/chartStyle" Target="style35.xm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36.xml"/><Relationship Id="rId1" Type="http://schemas.microsoft.com/office/2011/relationships/chartStyle" Target="style36.xml"/></Relationships>
</file>

<file path=ppt/charts/_rels/chart3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37.xml"/><Relationship Id="rId1" Type="http://schemas.microsoft.com/office/2011/relationships/chartStyle" Target="style37.xml"/></Relationships>
</file>

<file path=ppt/charts/_rels/chart3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38.xml"/><Relationship Id="rId1" Type="http://schemas.microsoft.com/office/2011/relationships/chartStyle" Target="style38.xml"/></Relationships>
</file>

<file path=ppt/charts/_rels/chart3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39.xml"/><Relationship Id="rId1" Type="http://schemas.microsoft.com/office/2011/relationships/chartStyle" Target="style39.xml"/></Relationships>
</file>

<file path=ppt/charts/_rels/chart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microsoft.com/office/2011/relationships/chartColorStyle" Target="colors40.xml"/><Relationship Id="rId1" Type="http://schemas.microsoft.com/office/2011/relationships/chartStyle" Target="style40.xml"/></Relationships>
</file>

<file path=ppt/charts/_rels/chart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microsoft.com/office/2011/relationships/chartColorStyle" Target="colors41.xml"/><Relationship Id="rId1" Type="http://schemas.microsoft.com/office/2011/relationships/chartStyle" Target="style41.xml"/></Relationships>
</file>

<file path=ppt/charts/_rels/chart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microsoft.com/office/2011/relationships/chartColorStyle" Target="colors42.xml"/><Relationship Id="rId1" Type="http://schemas.microsoft.com/office/2011/relationships/chartStyle" Target="style42.xml"/></Relationships>
</file>

<file path=ppt/charts/_rels/chart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microsoft.com/office/2011/relationships/chartColorStyle" Target="colors43.xml"/><Relationship Id="rId1" Type="http://schemas.microsoft.com/office/2011/relationships/chartStyle" Target="style43.xml"/></Relationships>
</file>

<file path=ppt/charts/_rels/chart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microsoft.com/office/2011/relationships/chartColorStyle" Target="colors44.xml"/><Relationship Id="rId1" Type="http://schemas.microsoft.com/office/2011/relationships/chartStyle" Target="style44.xml"/></Relationships>
</file>

<file path=ppt/charts/_rels/chart4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1.xlsx"/><Relationship Id="rId2" Type="http://schemas.microsoft.com/office/2011/relationships/chartColorStyle" Target="colors45.xml"/><Relationship Id="rId1" Type="http://schemas.microsoft.com/office/2011/relationships/chartStyle" Target="style45.xml"/></Relationships>
</file>

<file path=ppt/charts/_rels/chart4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2.xlsx"/><Relationship Id="rId2" Type="http://schemas.microsoft.com/office/2011/relationships/chartColorStyle" Target="colors46.xml"/><Relationship Id="rId1" Type="http://schemas.microsoft.com/office/2011/relationships/chartStyle" Target="style46.xml"/></Relationships>
</file>

<file path=ppt/charts/_rels/chart4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7.xlsx"/><Relationship Id="rId2" Type="http://schemas.microsoft.com/office/2011/relationships/chartColorStyle" Target="colors47.xml"/><Relationship Id="rId1" Type="http://schemas.microsoft.com/office/2011/relationships/chartStyle" Target="style4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59584943932296"/>
          <c:y val="1.7474127617089909E-2"/>
          <c:w val="0.8772067883341178"/>
          <c:h val="0.8089335649047708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MIN.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mmm\-yy</c:formatCode>
                <c:ptCount val="6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</c:numCache>
            </c:numRef>
          </c:cat>
          <c:val>
            <c:numRef>
              <c:f>Sheet1!$B$2:$B$7</c:f>
              <c:numCache>
                <c:formatCode>mm:ss</c:formatCode>
                <c:ptCount val="6"/>
                <c:pt idx="0">
                  <c:v>7.1412037037037043E-3</c:v>
                </c:pt>
                <c:pt idx="1">
                  <c:v>7.6736111111111111E-3</c:v>
                </c:pt>
                <c:pt idx="2">
                  <c:v>7.6273148148148151E-3</c:v>
                </c:pt>
                <c:pt idx="3">
                  <c:v>7.0023148148148154E-3</c:v>
                </c:pt>
                <c:pt idx="4">
                  <c:v>8.4953703703703701E-3</c:v>
                </c:pt>
                <c:pt idx="5">
                  <c:v>7.6620370370370366E-3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11-42F8-A3AA-FB92354D7746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66624815"/>
        <c:axId val="566630639"/>
      </c:lineChart>
      <c:dateAx>
        <c:axId val="566624815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30639"/>
        <c:crosses val="autoZero"/>
        <c:auto val="1"/>
        <c:lblOffset val="100"/>
        <c:baseTimeUnit val="months"/>
      </c:dateAx>
      <c:valAx>
        <c:axId val="566630639"/>
        <c:scaling>
          <c:orientation val="minMax"/>
        </c:scaling>
        <c:delete val="0"/>
        <c:axPos val="l"/>
        <c:title>
          <c:tx>
            <c:rich>
              <a:bodyPr rot="0" spcFirstLastPara="1" vertOverflow="ellipsis" vert="wordArtVert" wrap="square" anchor="t" anchorCtr="1"/>
              <a:lstStyle/>
              <a:p>
                <a:pPr>
                  <a:defRPr sz="133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r>
                  <a:rPr lang="en-IN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MIN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wordArtVert" wrap="square" anchor="t" anchorCtr="1"/>
            <a:lstStyle/>
            <a:p>
              <a:pPr>
                <a:defRPr sz="133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+mn-cs"/>
                </a:defRPr>
              </a:pPr>
              <a:endParaRPr lang="en-US"/>
            </a:p>
          </c:txPr>
        </c:title>
        <c:numFmt formatCode="mm:ss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24815"/>
        <c:crosses val="autoZero"/>
        <c:crossBetween val="between"/>
        <c:minorUnit val="3.0000000000000008E-4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59584943932296"/>
          <c:y val="1.7474127617089909E-2"/>
          <c:w val="0.8772067883341178"/>
          <c:h val="0.8089335649047708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MIN.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mmm\-yy</c:formatCode>
                <c:ptCount val="6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</c:numCache>
            </c:numRef>
          </c:cat>
          <c:val>
            <c:numRef>
              <c:f>Sheet1!$B$2:$B$7</c:f>
              <c:numCache>
                <c:formatCode>mm:ss</c:formatCode>
                <c:ptCount val="6"/>
                <c:pt idx="0">
                  <c:v>1.6516203703703703E-2</c:v>
                </c:pt>
                <c:pt idx="1">
                  <c:v>1.7256944444444446E-2</c:v>
                </c:pt>
                <c:pt idx="2">
                  <c:v>1.7696759259259259E-2</c:v>
                </c:pt>
                <c:pt idx="3">
                  <c:v>1.741898148148148E-2</c:v>
                </c:pt>
                <c:pt idx="4">
                  <c:v>1.7002314814814814E-2</c:v>
                </c:pt>
                <c:pt idx="5">
                  <c:v>1.8078703703703704E-2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11-42F8-A3AA-FB92354D7746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66624815"/>
        <c:axId val="566630639"/>
      </c:lineChart>
      <c:dateAx>
        <c:axId val="566624815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30639"/>
        <c:crosses val="autoZero"/>
        <c:auto val="1"/>
        <c:lblOffset val="100"/>
        <c:baseTimeUnit val="months"/>
      </c:dateAx>
      <c:valAx>
        <c:axId val="566630639"/>
        <c:scaling>
          <c:orientation val="minMax"/>
        </c:scaling>
        <c:delete val="0"/>
        <c:axPos val="l"/>
        <c:title>
          <c:tx>
            <c:rich>
              <a:bodyPr rot="0" spcFirstLastPara="1" vertOverflow="ellipsis" vert="wordArtVert" wrap="square" anchor="t" anchorCtr="1"/>
              <a:lstStyle/>
              <a:p>
                <a:pPr>
                  <a:defRPr sz="133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r>
                  <a:rPr lang="en-IN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MIN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wordArtVert" wrap="square" anchor="t" anchorCtr="1"/>
            <a:lstStyle/>
            <a:p>
              <a:pPr>
                <a:defRPr sz="133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+mn-cs"/>
                </a:defRPr>
              </a:pPr>
              <a:endParaRPr lang="en-US"/>
            </a:p>
          </c:txPr>
        </c:title>
        <c:numFmt formatCode="mm:ss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24815"/>
        <c:crosses val="autoZero"/>
        <c:crossBetween val="between"/>
        <c:minorUnit val="3.0000000000000008E-4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59584943932296"/>
          <c:y val="1.7474127617089909E-2"/>
          <c:w val="0.8772067883341178"/>
          <c:h val="0.8089335649047708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MIN.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mmm\-yy</c:formatCode>
                <c:ptCount val="6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</c:numCache>
            </c:numRef>
          </c:cat>
          <c:val>
            <c:numRef>
              <c:f>Sheet1!$B$2:$B$7</c:f>
              <c:numCache>
                <c:formatCode>mm:ss</c:formatCode>
                <c:ptCount val="6"/>
                <c:pt idx="0">
                  <c:v>4.8958333333333328E-3</c:v>
                </c:pt>
                <c:pt idx="1">
                  <c:v>9.0393518518518522E-3</c:v>
                </c:pt>
                <c:pt idx="2">
                  <c:v>4.8611111111111112E-3</c:v>
                </c:pt>
                <c:pt idx="3">
                  <c:v>2.4537037037037036E-3</c:v>
                </c:pt>
                <c:pt idx="4">
                  <c:v>0</c:v>
                </c:pt>
                <c:pt idx="5">
                  <c:v>5.5671296296296302E-3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11-42F8-A3AA-FB92354D7746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66624815"/>
        <c:axId val="566630639"/>
      </c:lineChart>
      <c:dateAx>
        <c:axId val="566624815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30639"/>
        <c:crosses val="autoZero"/>
        <c:auto val="1"/>
        <c:lblOffset val="100"/>
        <c:baseTimeUnit val="months"/>
      </c:dateAx>
      <c:valAx>
        <c:axId val="566630639"/>
        <c:scaling>
          <c:orientation val="minMax"/>
        </c:scaling>
        <c:delete val="0"/>
        <c:axPos val="l"/>
        <c:title>
          <c:tx>
            <c:rich>
              <a:bodyPr rot="0" spcFirstLastPara="1" vertOverflow="ellipsis" vert="wordArtVert" wrap="square" anchor="t" anchorCtr="1"/>
              <a:lstStyle/>
              <a:p>
                <a:pPr>
                  <a:defRPr sz="133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r>
                  <a:rPr lang="en-IN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MIN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wordArtVert" wrap="square" anchor="t" anchorCtr="1"/>
            <a:lstStyle/>
            <a:p>
              <a:pPr>
                <a:defRPr sz="133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+mn-cs"/>
                </a:defRPr>
              </a:pPr>
              <a:endParaRPr lang="en-US"/>
            </a:p>
          </c:txPr>
        </c:title>
        <c:numFmt formatCode="mm:ss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24815"/>
        <c:crosses val="autoZero"/>
        <c:crossBetween val="between"/>
        <c:minorUnit val="3.0000000000000008E-4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59584943932296"/>
          <c:y val="1.7474127617089909E-2"/>
          <c:w val="0.8772067883341178"/>
          <c:h val="0.8089335649047708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HOURS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mmm\-yy</c:formatCode>
                <c:ptCount val="6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</c:numCache>
            </c:numRef>
          </c:cat>
          <c:val>
            <c:numRef>
              <c:f>Sheet1!$B$2:$B$7</c:f>
              <c:numCache>
                <c:formatCode>mm:ss</c:formatCode>
                <c:ptCount val="6"/>
                <c:pt idx="0">
                  <c:v>0.56180555555555556</c:v>
                </c:pt>
                <c:pt idx="1">
                  <c:v>1.0916666666666666</c:v>
                </c:pt>
                <c:pt idx="2">
                  <c:v>0.28888888888888886</c:v>
                </c:pt>
                <c:pt idx="3">
                  <c:v>0.22430555555555556</c:v>
                </c:pt>
                <c:pt idx="4">
                  <c:v>0</c:v>
                </c:pt>
                <c:pt idx="5">
                  <c:v>0.73263888888888895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11-42F8-A3AA-FB92354D7746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66624815"/>
        <c:axId val="566630639"/>
      </c:lineChart>
      <c:dateAx>
        <c:axId val="566624815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30639"/>
        <c:crosses val="autoZero"/>
        <c:auto val="1"/>
        <c:lblOffset val="100"/>
        <c:baseTimeUnit val="months"/>
      </c:dateAx>
      <c:valAx>
        <c:axId val="566630639"/>
        <c:scaling>
          <c:orientation val="minMax"/>
        </c:scaling>
        <c:delete val="0"/>
        <c:axPos val="l"/>
        <c:title>
          <c:tx>
            <c:rich>
              <a:bodyPr rot="0" spcFirstLastPara="1" vertOverflow="ellipsis" vert="wordArtVert" wrap="square" anchor="t" anchorCtr="1"/>
              <a:lstStyle/>
              <a:p>
                <a:pPr>
                  <a:defRPr sz="133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r>
                  <a:rPr lang="en-IN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HOURS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wordArtVert" wrap="square" anchor="t" anchorCtr="1"/>
            <a:lstStyle/>
            <a:p>
              <a:pPr>
                <a:defRPr sz="133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+mn-cs"/>
                </a:defRPr>
              </a:pPr>
              <a:endParaRPr lang="en-US"/>
            </a:p>
          </c:txPr>
        </c:title>
        <c:numFmt formatCode="mm:ss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24815"/>
        <c:crosses val="autoZero"/>
        <c:crossBetween val="between"/>
        <c:minorUnit val="3.0000000000000008E-4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59584943932296"/>
          <c:y val="1.7474127617089909E-2"/>
          <c:w val="0.8772067883341178"/>
          <c:h val="0.8089335649047708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HOURS.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mmm\-yy</c:formatCode>
                <c:ptCount val="6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</c:numCache>
            </c:numRef>
          </c:cat>
          <c:val>
            <c:numRef>
              <c:f>Sheet1!$B$2:$B$7</c:f>
              <c:numCache>
                <c:formatCode>h:mm</c:formatCode>
                <c:ptCount val="6"/>
                <c:pt idx="0">
                  <c:v>0.84166666666666667</c:v>
                </c:pt>
                <c:pt idx="1">
                  <c:v>0.76874999999999993</c:v>
                </c:pt>
                <c:pt idx="2">
                  <c:v>0.84375</c:v>
                </c:pt>
                <c:pt idx="3">
                  <c:v>0.88263888888888886</c:v>
                </c:pt>
                <c:pt idx="4">
                  <c:v>0</c:v>
                </c:pt>
                <c:pt idx="5">
                  <c:v>0.82986111111111116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11-42F8-A3AA-FB92354D7746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66624815"/>
        <c:axId val="566630639"/>
      </c:lineChart>
      <c:dateAx>
        <c:axId val="566624815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30639"/>
        <c:crosses val="autoZero"/>
        <c:auto val="1"/>
        <c:lblOffset val="100"/>
        <c:baseTimeUnit val="months"/>
      </c:dateAx>
      <c:valAx>
        <c:axId val="566630639"/>
        <c:scaling>
          <c:orientation val="minMax"/>
        </c:scaling>
        <c:delete val="0"/>
        <c:axPos val="l"/>
        <c:title>
          <c:tx>
            <c:rich>
              <a:bodyPr rot="0" spcFirstLastPara="1" vertOverflow="ellipsis" vert="wordArtVert" wrap="square" anchor="t" anchorCtr="1"/>
              <a:lstStyle/>
              <a:p>
                <a:pPr>
                  <a:defRPr sz="133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r>
                  <a:rPr lang="en-IN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HOURS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wordArtVert" wrap="square" anchor="t" anchorCtr="1"/>
            <a:lstStyle/>
            <a:p>
              <a:pPr>
                <a:defRPr sz="133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+mn-cs"/>
                </a:defRPr>
              </a:pPr>
              <a:endParaRPr lang="en-US"/>
            </a:p>
          </c:txPr>
        </c:title>
        <c:numFmt formatCode="h:mm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24815"/>
        <c:crosses val="autoZero"/>
        <c:crossBetween val="between"/>
        <c:minorUnit val="3.0000000000000008E-4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59581717467958"/>
          <c:y val="1.844685213147227E-2"/>
          <c:w val="0.8772067883341178"/>
          <c:h val="0.8089335649047708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HOURS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mmm\-yy</c:formatCode>
                <c:ptCount val="6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</c:numCache>
            </c:numRef>
          </c:cat>
          <c:val>
            <c:numRef>
              <c:f>Sheet1!$B$2:$B$7</c:f>
              <c:numCache>
                <c:formatCode>h:mm</c:formatCode>
                <c:ptCount val="6"/>
                <c:pt idx="0">
                  <c:v>0.6</c:v>
                </c:pt>
                <c:pt idx="1">
                  <c:v>0.41944444444444445</c:v>
                </c:pt>
                <c:pt idx="2">
                  <c:v>0.42083333333333334</c:v>
                </c:pt>
                <c:pt idx="3">
                  <c:v>0.27916666666666667</c:v>
                </c:pt>
                <c:pt idx="4">
                  <c:v>0.33888888888888885</c:v>
                </c:pt>
                <c:pt idx="5">
                  <c:v>0.69236111111111109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11-42F8-A3AA-FB92354D7746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66624815"/>
        <c:axId val="566630639"/>
      </c:lineChart>
      <c:dateAx>
        <c:axId val="566624815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30639"/>
        <c:crosses val="autoZero"/>
        <c:auto val="1"/>
        <c:lblOffset val="100"/>
        <c:baseTimeUnit val="months"/>
      </c:dateAx>
      <c:valAx>
        <c:axId val="566630639"/>
        <c:scaling>
          <c:orientation val="minMax"/>
        </c:scaling>
        <c:delete val="0"/>
        <c:axPos val="l"/>
        <c:title>
          <c:tx>
            <c:rich>
              <a:bodyPr rot="0" spcFirstLastPara="1" vertOverflow="ellipsis" vert="wordArtVert" wrap="square" anchor="t" anchorCtr="1"/>
              <a:lstStyle/>
              <a:p>
                <a:pPr>
                  <a:defRPr sz="133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r>
                  <a:rPr lang="en-IN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HOURS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wordArtVert" wrap="square" anchor="t" anchorCtr="1"/>
            <a:lstStyle/>
            <a:p>
              <a:pPr>
                <a:defRPr sz="133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+mn-cs"/>
                </a:defRPr>
              </a:pPr>
              <a:endParaRPr lang="en-US"/>
            </a:p>
          </c:txPr>
        </c:title>
        <c:numFmt formatCode="h:mm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24815"/>
        <c:crosses val="autoZero"/>
        <c:crossBetween val="between"/>
        <c:minorUnit val="3.0000000000000008E-4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59584943932296"/>
          <c:y val="1.7474127617089909E-2"/>
          <c:w val="0.8772067883341178"/>
          <c:h val="0.8089335649047708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MIN.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mmm\-yy</c:formatCode>
                <c:ptCount val="6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</c:numCache>
            </c:numRef>
          </c:cat>
          <c:val>
            <c:numRef>
              <c:f>Sheet1!$B$2:$B$7</c:f>
              <c:numCache>
                <c:formatCode>mm:ss</c:formatCode>
                <c:ptCount val="6"/>
                <c:pt idx="0">
                  <c:v>0</c:v>
                </c:pt>
                <c:pt idx="1">
                  <c:v>8.4143518518518517E-3</c:v>
                </c:pt>
                <c:pt idx="2">
                  <c:v>7.5231481481481471E-4</c:v>
                </c:pt>
                <c:pt idx="3">
                  <c:v>1.5277777777777777E-2</c:v>
                </c:pt>
                <c:pt idx="4">
                  <c:v>1.5277777777777777E-2</c:v>
                </c:pt>
                <c:pt idx="5">
                  <c:v>5.6018518518518518E-3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11-42F8-A3AA-FB92354D7746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66624815"/>
        <c:axId val="566630639"/>
      </c:lineChart>
      <c:dateAx>
        <c:axId val="566624815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30639"/>
        <c:crosses val="autoZero"/>
        <c:auto val="1"/>
        <c:lblOffset val="100"/>
        <c:baseTimeUnit val="months"/>
      </c:dateAx>
      <c:valAx>
        <c:axId val="566630639"/>
        <c:scaling>
          <c:orientation val="minMax"/>
        </c:scaling>
        <c:delete val="0"/>
        <c:axPos val="l"/>
        <c:title>
          <c:tx>
            <c:rich>
              <a:bodyPr rot="0" spcFirstLastPara="1" vertOverflow="ellipsis" vert="wordArtVert" wrap="square" anchor="t" anchorCtr="1"/>
              <a:lstStyle/>
              <a:p>
                <a:pPr>
                  <a:defRPr sz="133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r>
                  <a:rPr lang="en-IN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MIN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wordArtVert" wrap="square" anchor="t" anchorCtr="1"/>
            <a:lstStyle/>
            <a:p>
              <a:pPr>
                <a:defRPr sz="133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+mn-cs"/>
                </a:defRPr>
              </a:pPr>
              <a:endParaRPr lang="en-US"/>
            </a:p>
          </c:txPr>
        </c:title>
        <c:numFmt formatCode="mm:ss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24815"/>
        <c:crosses val="autoZero"/>
        <c:crossBetween val="between"/>
        <c:minorUnit val="3.0000000000000008E-4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59584943932296"/>
          <c:y val="1.7474127617089909E-2"/>
          <c:w val="0.8772067883341178"/>
          <c:h val="0.8089335649047708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mmm\-yy</c:formatCode>
                <c:ptCount val="6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11-42F8-A3AA-FB92354D7746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66624815"/>
        <c:axId val="566630639"/>
      </c:lineChart>
      <c:dateAx>
        <c:axId val="566624815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30639"/>
        <c:crosses val="autoZero"/>
        <c:auto val="1"/>
        <c:lblOffset val="100"/>
        <c:baseTimeUnit val="months"/>
      </c:dateAx>
      <c:valAx>
        <c:axId val="56663063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24815"/>
        <c:crosses val="autoZero"/>
        <c:crossBetween val="between"/>
        <c:minorUnit val="3.0000000000000008E-4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59584943932296"/>
          <c:y val="1.7474127617089909E-2"/>
          <c:w val="0.8772067883341178"/>
          <c:h val="0.8089335649047708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mmm\-yy</c:formatCode>
                <c:ptCount val="6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11-42F8-A3AA-FB92354D7746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66624815"/>
        <c:axId val="566630639"/>
      </c:lineChart>
      <c:dateAx>
        <c:axId val="566624815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30639"/>
        <c:crosses val="autoZero"/>
        <c:auto val="1"/>
        <c:lblOffset val="100"/>
        <c:baseTimeUnit val="months"/>
      </c:dateAx>
      <c:valAx>
        <c:axId val="56663063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24815"/>
        <c:crosses val="autoZero"/>
        <c:crossBetween val="between"/>
        <c:minorUnit val="3.0000000000000008E-4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59584943932296"/>
          <c:y val="1.7474127617089909E-2"/>
          <c:w val="0.8772067883341178"/>
          <c:h val="0.8089335649047708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mmm\-yy</c:formatCode>
                <c:ptCount val="6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</c:numCache>
            </c:numRef>
          </c:cat>
          <c:val>
            <c:numRef>
              <c:f>Sheet1!$B$2:$B$7</c:f>
              <c:numCache>
                <c:formatCode>0%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11-42F8-A3AA-FB92354D7746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66624815"/>
        <c:axId val="566630639"/>
      </c:lineChart>
      <c:dateAx>
        <c:axId val="566624815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30639"/>
        <c:crosses val="autoZero"/>
        <c:auto val="1"/>
        <c:lblOffset val="100"/>
        <c:baseTimeUnit val="months"/>
      </c:dateAx>
      <c:valAx>
        <c:axId val="566630639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24815"/>
        <c:crosses val="autoZero"/>
        <c:crossBetween val="between"/>
        <c:minorUnit val="3.0000000000000008E-4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59584943932296"/>
          <c:y val="1.7474127617089909E-2"/>
          <c:w val="0.8772067883341178"/>
          <c:h val="0.8089335649047708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mmm\-yy</c:formatCode>
                <c:ptCount val="6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</c:numCache>
            </c:numRef>
          </c:cat>
          <c:val>
            <c:numRef>
              <c:f>Sheet1!$B$2:$B$7</c:f>
              <c:numCache>
                <c:formatCode>0%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11-42F8-A3AA-FB92354D7746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66624815"/>
        <c:axId val="566630639"/>
      </c:lineChart>
      <c:dateAx>
        <c:axId val="566624815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30639"/>
        <c:crosses val="autoZero"/>
        <c:auto val="1"/>
        <c:lblOffset val="100"/>
        <c:baseTimeUnit val="months"/>
      </c:dateAx>
      <c:valAx>
        <c:axId val="566630639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24815"/>
        <c:crosses val="autoZero"/>
        <c:crossBetween val="between"/>
        <c:minorUnit val="3.0000000000000008E-4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59584943932296"/>
          <c:y val="1.7474127617089909E-2"/>
          <c:w val="0.8772067883341178"/>
          <c:h val="0.8089335649047708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NO.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mmm\-yy</c:formatCode>
                <c:ptCount val="6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</c:numCache>
            </c:numRef>
          </c:cat>
          <c:val>
            <c:numRef>
              <c:f>Sheet1!$B$2:$B$7</c:f>
              <c:numCache>
                <c:formatCode>0.00</c:formatCode>
                <c:ptCount val="6"/>
                <c:pt idx="0">
                  <c:v>1.8</c:v>
                </c:pt>
                <c:pt idx="1">
                  <c:v>1</c:v>
                </c:pt>
                <c:pt idx="2">
                  <c:v>0.7</c:v>
                </c:pt>
                <c:pt idx="3">
                  <c:v>0.7</c:v>
                </c:pt>
                <c:pt idx="4">
                  <c:v>0.4</c:v>
                </c:pt>
                <c:pt idx="5">
                  <c:v>0.3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11-42F8-A3AA-FB92354D7746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66624815"/>
        <c:axId val="566630639"/>
      </c:lineChart>
      <c:dateAx>
        <c:axId val="566624815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30639"/>
        <c:crosses val="autoZero"/>
        <c:auto val="1"/>
        <c:lblOffset val="100"/>
        <c:baseTimeUnit val="months"/>
      </c:dateAx>
      <c:valAx>
        <c:axId val="566630639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24815"/>
        <c:crosses val="autoZero"/>
        <c:crossBetween val="between"/>
        <c:minorUnit val="3.0000000000000008E-4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59584943932296"/>
          <c:y val="1.7474127617089909E-2"/>
          <c:w val="0.8772067883341178"/>
          <c:h val="0.8089335649047708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NO.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mmm\-yy</c:formatCode>
                <c:ptCount val="6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</c:numCache>
            </c:numRef>
          </c:cat>
          <c:val>
            <c:numRef>
              <c:f>Sheet1!$B$2:$B$7</c:f>
              <c:numCache>
                <c:formatCode>0.00;[Red]0.00</c:formatCode>
                <c:ptCount val="6"/>
                <c:pt idx="0">
                  <c:v>0</c:v>
                </c:pt>
                <c:pt idx="1">
                  <c:v>0.1</c:v>
                </c:pt>
                <c:pt idx="2">
                  <c:v>0</c:v>
                </c:pt>
                <c:pt idx="3">
                  <c:v>0.2</c:v>
                </c:pt>
                <c:pt idx="4">
                  <c:v>0.01</c:v>
                </c:pt>
                <c:pt idx="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11-42F8-A3AA-FB92354D7746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66624815"/>
        <c:axId val="566630639"/>
      </c:lineChart>
      <c:dateAx>
        <c:axId val="566624815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30639"/>
        <c:crosses val="autoZero"/>
        <c:auto val="1"/>
        <c:lblOffset val="100"/>
        <c:baseTimeUnit val="months"/>
      </c:dateAx>
      <c:valAx>
        <c:axId val="566630639"/>
        <c:scaling>
          <c:orientation val="minMax"/>
        </c:scaling>
        <c:delete val="0"/>
        <c:axPos val="l"/>
        <c:numFmt formatCode="0.00;[Red]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24815"/>
        <c:crosses val="autoZero"/>
        <c:crossBetween val="between"/>
        <c:minorUnit val="3.0000000000000008E-4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59584943932296"/>
          <c:y val="1.7474127617089909E-2"/>
          <c:w val="0.8772067883341178"/>
          <c:h val="0.8089335649047708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mmm\-yy</c:formatCode>
                <c:ptCount val="6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</c:numCache>
            </c:numRef>
          </c:cat>
          <c:val>
            <c:numRef>
              <c:f>Sheet1!$B$2:$B$7</c:f>
              <c:numCache>
                <c:formatCode>0%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11-42F8-A3AA-FB92354D7746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66624815"/>
        <c:axId val="566630639"/>
      </c:lineChart>
      <c:dateAx>
        <c:axId val="566624815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30639"/>
        <c:crosses val="autoZero"/>
        <c:auto val="1"/>
        <c:lblOffset val="100"/>
        <c:baseTimeUnit val="months"/>
      </c:dateAx>
      <c:valAx>
        <c:axId val="566630639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24815"/>
        <c:crosses val="autoZero"/>
        <c:crossBetween val="between"/>
        <c:minorUnit val="3.0000000000000008E-4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59584943932296"/>
          <c:y val="1.7474127617089909E-2"/>
          <c:w val="0.8772067883341178"/>
          <c:h val="0.8089335649047708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mmm\-yy</c:formatCode>
                <c:ptCount val="6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</c:numCache>
            </c:numRef>
          </c:cat>
          <c:val>
            <c:numRef>
              <c:f>Sheet1!$B$2:$B$7</c:f>
              <c:numCache>
                <c:formatCode>0%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11-42F8-A3AA-FB92354D7746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66624815"/>
        <c:axId val="566630639"/>
      </c:lineChart>
      <c:dateAx>
        <c:axId val="566624815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30639"/>
        <c:crosses val="autoZero"/>
        <c:auto val="1"/>
        <c:lblOffset val="100"/>
        <c:baseTimeUnit val="months"/>
      </c:dateAx>
      <c:valAx>
        <c:axId val="566630639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24815"/>
        <c:crosses val="autoZero"/>
        <c:crossBetween val="between"/>
        <c:minorUnit val="3.0000000000000008E-4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59584943932296"/>
          <c:y val="1.7474127617089909E-2"/>
          <c:w val="0.8772067883341178"/>
          <c:h val="0.8089335649047708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mmm\-yy</c:formatCode>
                <c:ptCount val="6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</c:numCache>
            </c:numRef>
          </c:cat>
          <c:val>
            <c:numRef>
              <c:f>Sheet1!$B$2:$B$7</c:f>
              <c:numCache>
                <c:formatCode>0%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11-42F8-A3AA-FB92354D7746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66624815"/>
        <c:axId val="566630639"/>
      </c:lineChart>
      <c:dateAx>
        <c:axId val="566624815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30639"/>
        <c:crosses val="autoZero"/>
        <c:auto val="1"/>
        <c:lblOffset val="100"/>
        <c:baseTimeUnit val="months"/>
      </c:dateAx>
      <c:valAx>
        <c:axId val="566630639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24815"/>
        <c:crosses val="autoZero"/>
        <c:crossBetween val="between"/>
        <c:minorUnit val="3.0000000000000008E-4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59584943932296"/>
          <c:y val="1.7474127617089909E-2"/>
          <c:w val="0.8772067883341178"/>
          <c:h val="0.8089335649047708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mmm\-yy</c:formatCode>
                <c:ptCount val="6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</c:numCache>
            </c:numRef>
          </c:cat>
          <c:val>
            <c:numRef>
              <c:f>Sheet1!$B$2:$B$7</c:f>
              <c:numCache>
                <c:formatCode>0%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11-42F8-A3AA-FB92354D7746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66624815"/>
        <c:axId val="566630639"/>
      </c:lineChart>
      <c:dateAx>
        <c:axId val="566624815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30639"/>
        <c:crosses val="autoZero"/>
        <c:auto val="1"/>
        <c:lblOffset val="100"/>
        <c:baseTimeUnit val="months"/>
      </c:dateAx>
      <c:valAx>
        <c:axId val="566630639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24815"/>
        <c:crosses val="autoZero"/>
        <c:crossBetween val="between"/>
        <c:minorUnit val="3.0000000000000008E-4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59584943932296"/>
          <c:y val="1.7474127617089909E-2"/>
          <c:w val="0.8772067883341178"/>
          <c:h val="0.8089335649047708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mmm\-yy</c:formatCode>
                <c:ptCount val="6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</c:numCache>
            </c:numRef>
          </c:cat>
          <c:val>
            <c:numRef>
              <c:f>Sheet1!$B$2:$B$7</c:f>
              <c:numCache>
                <c:formatCode>0%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11-42F8-A3AA-FB92354D7746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66624815"/>
        <c:axId val="566630639"/>
      </c:lineChart>
      <c:dateAx>
        <c:axId val="566624815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30639"/>
        <c:crosses val="autoZero"/>
        <c:auto val="1"/>
        <c:lblOffset val="100"/>
        <c:baseTimeUnit val="months"/>
      </c:dateAx>
      <c:valAx>
        <c:axId val="566630639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24815"/>
        <c:crosses val="autoZero"/>
        <c:crossBetween val="between"/>
        <c:minorUnit val="3.0000000000000008E-4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59584943932296"/>
          <c:y val="1.7474127617089909E-2"/>
          <c:w val="0.8772067883341178"/>
          <c:h val="0.8089335649047708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mmm\-yy</c:formatCode>
                <c:ptCount val="6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</c:numCache>
            </c:numRef>
          </c:cat>
          <c:val>
            <c:numRef>
              <c:f>Sheet1!$B$2:$B$7</c:f>
              <c:numCache>
                <c:formatCode>0%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11-42F8-A3AA-FB92354D7746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66624815"/>
        <c:axId val="566630639"/>
      </c:lineChart>
      <c:dateAx>
        <c:axId val="566624815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30639"/>
        <c:crosses val="autoZero"/>
        <c:auto val="1"/>
        <c:lblOffset val="100"/>
        <c:baseTimeUnit val="months"/>
      </c:dateAx>
      <c:valAx>
        <c:axId val="566630639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24815"/>
        <c:crosses val="autoZero"/>
        <c:crossBetween val="between"/>
        <c:minorUnit val="3.0000000000000008E-4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59584943932296"/>
          <c:y val="1.7474127617089909E-2"/>
          <c:w val="0.8772067883341178"/>
          <c:h val="0.8089335649047708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mmm\-yy</c:formatCode>
                <c:ptCount val="6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</c:numCache>
            </c:numRef>
          </c:cat>
          <c:val>
            <c:numRef>
              <c:f>Sheet1!$B$2:$B$7</c:f>
              <c:numCache>
                <c:formatCode>0%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11-42F8-A3AA-FB92354D7746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66624815"/>
        <c:axId val="566630639"/>
      </c:lineChart>
      <c:dateAx>
        <c:axId val="566624815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30639"/>
        <c:crosses val="autoZero"/>
        <c:auto val="1"/>
        <c:lblOffset val="100"/>
        <c:baseTimeUnit val="months"/>
      </c:dateAx>
      <c:valAx>
        <c:axId val="566630639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24815"/>
        <c:crosses val="autoZero"/>
        <c:crossBetween val="between"/>
        <c:minorUnit val="3.0000000000000008E-4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59584943932296"/>
          <c:y val="1.7474127617089909E-2"/>
          <c:w val="0.8772067883341178"/>
          <c:h val="0.8089335649047708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TIME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mmm\-yy</c:formatCode>
                <c:ptCount val="6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</c:numCache>
            </c:numRef>
          </c:cat>
          <c:val>
            <c:numRef>
              <c:f>Sheet1!$B$2:$B$7</c:f>
              <c:numCache>
                <c:formatCode>h:mm:ss</c:formatCode>
                <c:ptCount val="6"/>
                <c:pt idx="0">
                  <c:v>2.6481481481481481E-2</c:v>
                </c:pt>
                <c:pt idx="1">
                  <c:v>3.125E-2</c:v>
                </c:pt>
                <c:pt idx="2">
                  <c:v>2.7777777777777776E-2</c:v>
                </c:pt>
                <c:pt idx="3">
                  <c:v>3.6805555555555557E-2</c:v>
                </c:pt>
                <c:pt idx="4">
                  <c:v>2.0833333333333332E-2</c:v>
                </c:pt>
                <c:pt idx="5">
                  <c:v>1.7361111111111112E-2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11-42F8-A3AA-FB92354D7746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66624815"/>
        <c:axId val="566630639"/>
      </c:lineChart>
      <c:dateAx>
        <c:axId val="566624815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30639"/>
        <c:crosses val="autoZero"/>
        <c:auto val="1"/>
        <c:lblOffset val="100"/>
        <c:baseTimeUnit val="months"/>
      </c:dateAx>
      <c:valAx>
        <c:axId val="566630639"/>
        <c:scaling>
          <c:orientation val="minMax"/>
        </c:scaling>
        <c:delete val="0"/>
        <c:axPos val="l"/>
        <c:numFmt formatCode="h:mm:ss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24815"/>
        <c:crosses val="autoZero"/>
        <c:crossBetween val="between"/>
        <c:minorUnit val="3.0000000000000008E-4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59584943932296"/>
          <c:y val="1.7474127617089909E-2"/>
          <c:w val="0.8772067883341178"/>
          <c:h val="0.8089335649047708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TIME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mmm\-yy</c:formatCode>
                <c:ptCount val="6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</c:numCache>
            </c:numRef>
          </c:cat>
          <c:val>
            <c:numRef>
              <c:f>Sheet1!$B$2:$B$7</c:f>
              <c:numCache>
                <c:formatCode>h:mm:ss</c:formatCode>
                <c:ptCount val="6"/>
                <c:pt idx="0">
                  <c:v>2.0162037037037037E-2</c:v>
                </c:pt>
                <c:pt idx="1">
                  <c:v>2.0833333333333332E-2</c:v>
                </c:pt>
                <c:pt idx="2">
                  <c:v>1.7534722222222222E-2</c:v>
                </c:pt>
                <c:pt idx="3">
                  <c:v>1.7361111111111112E-2</c:v>
                </c:pt>
                <c:pt idx="4">
                  <c:v>1.3888888888888888E-2</c:v>
                </c:pt>
                <c:pt idx="5">
                  <c:v>1.1863425925925925E-2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11-42F8-A3AA-FB92354D7746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66624815"/>
        <c:axId val="566630639"/>
      </c:lineChart>
      <c:dateAx>
        <c:axId val="566624815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30639"/>
        <c:crosses val="autoZero"/>
        <c:auto val="1"/>
        <c:lblOffset val="100"/>
        <c:baseTimeUnit val="months"/>
      </c:dateAx>
      <c:valAx>
        <c:axId val="566630639"/>
        <c:scaling>
          <c:orientation val="minMax"/>
        </c:scaling>
        <c:delete val="0"/>
        <c:axPos val="l"/>
        <c:numFmt formatCode="h:mm:ss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24815"/>
        <c:crosses val="autoZero"/>
        <c:crossBetween val="between"/>
        <c:minorUnit val="3.0000000000000008E-4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59584943932296"/>
          <c:y val="1.7474127617089909E-2"/>
          <c:w val="0.8772067883341178"/>
          <c:h val="0.8089335649047708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RATIO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mmm\-yy</c:formatCode>
                <c:ptCount val="6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</c:numCache>
            </c:numRef>
          </c:cat>
          <c:val>
            <c:numRef>
              <c:f>Sheet1!$B$2:$B$7</c:f>
              <c:numCache>
                <c:formatCode>h:mm;@</c:formatCode>
                <c:ptCount val="6"/>
                <c:pt idx="0">
                  <c:v>4.5833333333333337E-2</c:v>
                </c:pt>
                <c:pt idx="1">
                  <c:v>4.5833333333333337E-2</c:v>
                </c:pt>
                <c:pt idx="2">
                  <c:v>4.5833333333333337E-2</c:v>
                </c:pt>
                <c:pt idx="3">
                  <c:v>4.5833333333333337E-2</c:v>
                </c:pt>
                <c:pt idx="4">
                  <c:v>4.5833333333333337E-2</c:v>
                </c:pt>
                <c:pt idx="5">
                  <c:v>4.5833333333333337E-2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11-42F8-A3AA-FB92354D7746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66624815"/>
        <c:axId val="566630639"/>
      </c:lineChart>
      <c:dateAx>
        <c:axId val="566624815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30639"/>
        <c:crosses val="autoZero"/>
        <c:auto val="1"/>
        <c:lblOffset val="100"/>
        <c:baseTimeUnit val="months"/>
      </c:dateAx>
      <c:valAx>
        <c:axId val="566630639"/>
        <c:scaling>
          <c:orientation val="minMax"/>
        </c:scaling>
        <c:delete val="0"/>
        <c:axPos val="l"/>
        <c:numFmt formatCode="h:mm;@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24815"/>
        <c:crosses val="autoZero"/>
        <c:crossBetween val="between"/>
        <c:minorUnit val="3.0000000000000008E-4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59584943932296"/>
          <c:y val="1.7474127617089909E-2"/>
          <c:w val="0.8772067883341178"/>
          <c:h val="0.8089335649047708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RATIO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mmm\-yy</c:formatCode>
                <c:ptCount val="6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</c:numCache>
            </c:numRef>
          </c:cat>
          <c:val>
            <c:numRef>
              <c:f>Sheet1!$B$2:$B$7</c:f>
              <c:numCache>
                <c:formatCode>h:mm:ss</c:formatCode>
                <c:ptCount val="6"/>
                <c:pt idx="0">
                  <c:v>3.5648148148148154E-3</c:v>
                </c:pt>
                <c:pt idx="1">
                  <c:v>3.0324074074074073E-3</c:v>
                </c:pt>
                <c:pt idx="2">
                  <c:v>2.8009259259259259E-3</c:v>
                </c:pt>
                <c:pt idx="3">
                  <c:v>3.5532407407407405E-3</c:v>
                </c:pt>
                <c:pt idx="4">
                  <c:v>3.4027777777777784E-3</c:v>
                </c:pt>
                <c:pt idx="5">
                  <c:v>3.5185185185185185E-3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11-42F8-A3AA-FB92354D7746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66624815"/>
        <c:axId val="566630639"/>
      </c:lineChart>
      <c:dateAx>
        <c:axId val="566624815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30639"/>
        <c:crosses val="autoZero"/>
        <c:auto val="1"/>
        <c:lblOffset val="100"/>
        <c:baseTimeUnit val="months"/>
      </c:dateAx>
      <c:valAx>
        <c:axId val="566630639"/>
        <c:scaling>
          <c:orientation val="minMax"/>
        </c:scaling>
        <c:delete val="0"/>
        <c:axPos val="l"/>
        <c:numFmt formatCode="h:mm:ss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24815"/>
        <c:crosses val="autoZero"/>
        <c:crossBetween val="between"/>
        <c:minorUnit val="3.0000000000000008E-4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59584943932296"/>
          <c:y val="1.7474127617089909E-2"/>
          <c:w val="0.8772067883341178"/>
          <c:h val="0.8089335649047708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TIME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mmm\-yy</c:formatCode>
                <c:ptCount val="6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</c:numCache>
            </c:numRef>
          </c:cat>
          <c:val>
            <c:numRef>
              <c:f>Sheet1!$B$2:$B$7</c:f>
              <c:numCache>
                <c:formatCode>h:mm:ss</c:formatCode>
                <c:ptCount val="6"/>
                <c:pt idx="0">
                  <c:v>4.8842592592592592E-3</c:v>
                </c:pt>
                <c:pt idx="1">
                  <c:v>4.9421296296296288E-3</c:v>
                </c:pt>
                <c:pt idx="2">
                  <c:v>5.4629629629629637E-3</c:v>
                </c:pt>
                <c:pt idx="3">
                  <c:v>4.9305555555555552E-3</c:v>
                </c:pt>
                <c:pt idx="4">
                  <c:v>4.8842592592592592E-3</c:v>
                </c:pt>
                <c:pt idx="5">
                  <c:v>4.8958333333333328E-3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11-42F8-A3AA-FB92354D7746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66624815"/>
        <c:axId val="566630639"/>
      </c:lineChart>
      <c:dateAx>
        <c:axId val="566624815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30639"/>
        <c:crosses val="autoZero"/>
        <c:auto val="1"/>
        <c:lblOffset val="100"/>
        <c:baseTimeUnit val="months"/>
      </c:dateAx>
      <c:valAx>
        <c:axId val="566630639"/>
        <c:scaling>
          <c:orientation val="minMax"/>
        </c:scaling>
        <c:delete val="0"/>
        <c:axPos val="l"/>
        <c:numFmt formatCode="h:mm:ss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24815"/>
        <c:crosses val="autoZero"/>
        <c:crossBetween val="between"/>
        <c:minorUnit val="3.0000000000000008E-4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59584943932296"/>
          <c:y val="1.7474127617089909E-2"/>
          <c:w val="0.8772067883341178"/>
          <c:h val="0.8089335649047708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TIME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mmm\-yy</c:formatCode>
                <c:ptCount val="6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</c:numCache>
            </c:numRef>
          </c:cat>
          <c:val>
            <c:numRef>
              <c:f>Sheet1!$B$2:$B$7</c:f>
              <c:numCache>
                <c:formatCode>h:mm:ss</c:formatCode>
                <c:ptCount val="6"/>
                <c:pt idx="0">
                  <c:v>2.7777777777777779E-3</c:v>
                </c:pt>
                <c:pt idx="1">
                  <c:v>3.472222222222222E-3</c:v>
                </c:pt>
                <c:pt idx="2">
                  <c:v>3.472222222222222E-3</c:v>
                </c:pt>
                <c:pt idx="3">
                  <c:v>3.472222222222222E-3</c:v>
                </c:pt>
                <c:pt idx="4">
                  <c:v>3.472222222222222E-3</c:v>
                </c:pt>
                <c:pt idx="5">
                  <c:v>3.472222222222222E-3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11-42F8-A3AA-FB92354D7746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66624815"/>
        <c:axId val="566630639"/>
      </c:lineChart>
      <c:dateAx>
        <c:axId val="566624815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30639"/>
        <c:crosses val="autoZero"/>
        <c:auto val="1"/>
        <c:lblOffset val="100"/>
        <c:baseTimeUnit val="months"/>
      </c:dateAx>
      <c:valAx>
        <c:axId val="566630639"/>
        <c:scaling>
          <c:orientation val="minMax"/>
        </c:scaling>
        <c:delete val="0"/>
        <c:axPos val="l"/>
        <c:numFmt formatCode="h:mm:ss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24815"/>
        <c:crosses val="autoZero"/>
        <c:crossBetween val="between"/>
        <c:minorUnit val="3.0000000000000008E-4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59584943932296"/>
          <c:y val="1.7474127617089909E-2"/>
          <c:w val="0.8772067883341178"/>
          <c:h val="0.8089335649047708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TIME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mmm\-yy</c:formatCode>
                <c:ptCount val="6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</c:numCache>
            </c:numRef>
          </c:cat>
          <c:val>
            <c:numRef>
              <c:f>Sheet1!$B$2:$B$7</c:f>
              <c:numCache>
                <c:formatCode>h:mm:ss</c:formatCode>
                <c:ptCount val="6"/>
                <c:pt idx="0">
                  <c:v>5.4166666666666669E-2</c:v>
                </c:pt>
                <c:pt idx="1">
                  <c:v>5.4166666666666669E-2</c:v>
                </c:pt>
                <c:pt idx="2">
                  <c:v>5.2083333333333336E-2</c:v>
                </c:pt>
                <c:pt idx="3">
                  <c:v>5.0694444444444452E-2</c:v>
                </c:pt>
                <c:pt idx="4">
                  <c:v>5.9027777777777783E-2</c:v>
                </c:pt>
                <c:pt idx="5">
                  <c:v>2.9861111111111113E-2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11-42F8-A3AA-FB92354D7746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66624815"/>
        <c:axId val="566630639"/>
      </c:lineChart>
      <c:dateAx>
        <c:axId val="566624815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30639"/>
        <c:crosses val="autoZero"/>
        <c:auto val="1"/>
        <c:lblOffset val="100"/>
        <c:baseTimeUnit val="months"/>
      </c:dateAx>
      <c:valAx>
        <c:axId val="566630639"/>
        <c:scaling>
          <c:orientation val="minMax"/>
        </c:scaling>
        <c:delete val="0"/>
        <c:axPos val="l"/>
        <c:numFmt formatCode="h:mm:ss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24815"/>
        <c:crosses val="autoZero"/>
        <c:crossBetween val="between"/>
        <c:minorUnit val="3.0000000000000008E-4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59584943932296"/>
          <c:y val="1.7474127617089909E-2"/>
          <c:w val="0.8772067883341178"/>
          <c:h val="0.8089335649047708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mmm\-yy</c:formatCode>
                <c:ptCount val="6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</c:numCache>
            </c:numRef>
          </c:cat>
          <c:val>
            <c:numRef>
              <c:f>Sheet1!$B$2:$B$7</c:f>
              <c:numCache>
                <c:formatCode>0%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11-42F8-A3AA-FB92354D7746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66624815"/>
        <c:axId val="566630639"/>
      </c:lineChart>
      <c:dateAx>
        <c:axId val="566624815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30639"/>
        <c:crosses val="autoZero"/>
        <c:auto val="1"/>
        <c:lblOffset val="100"/>
        <c:baseTimeUnit val="months"/>
      </c:dateAx>
      <c:valAx>
        <c:axId val="566630639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24815"/>
        <c:crosses val="autoZero"/>
        <c:crossBetween val="between"/>
        <c:minorUnit val="3.0000000000000008E-4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59584943932296"/>
          <c:y val="1.7474127617089909E-2"/>
          <c:w val="0.8772067883341178"/>
          <c:h val="0.8089335649047708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mmm\-yy</c:formatCode>
                <c:ptCount val="6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</c:numCache>
            </c:numRef>
          </c:cat>
          <c:val>
            <c:numRef>
              <c:f>Sheet1!$B$2:$B$7</c:f>
              <c:numCache>
                <c:formatCode>0%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11-42F8-A3AA-FB92354D7746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66624815"/>
        <c:axId val="566630639"/>
      </c:lineChart>
      <c:dateAx>
        <c:axId val="566624815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30639"/>
        <c:crosses val="autoZero"/>
        <c:auto val="1"/>
        <c:lblOffset val="100"/>
        <c:baseTimeUnit val="months"/>
      </c:dateAx>
      <c:valAx>
        <c:axId val="566630639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24815"/>
        <c:crosses val="autoZero"/>
        <c:crossBetween val="between"/>
        <c:minorUnit val="3.0000000000000008E-4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59584943932296"/>
          <c:y val="1.7474127617089909E-2"/>
          <c:w val="0.8772067883341178"/>
          <c:h val="0.8089335649047708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NO.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mmm\-yy</c:formatCode>
                <c:ptCount val="6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</c:v>
                </c:pt>
                <c:pt idx="1">
                  <c:v>26</c:v>
                </c:pt>
                <c:pt idx="2">
                  <c:v>2</c:v>
                </c:pt>
                <c:pt idx="3">
                  <c:v>4</c:v>
                </c:pt>
                <c:pt idx="4">
                  <c:v>4</c:v>
                </c:pt>
                <c:pt idx="5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11-42F8-A3AA-FB92354D7746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66624815"/>
        <c:axId val="566630639"/>
      </c:lineChart>
      <c:dateAx>
        <c:axId val="566624815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30639"/>
        <c:crosses val="autoZero"/>
        <c:auto val="1"/>
        <c:lblOffset val="100"/>
        <c:baseTimeUnit val="months"/>
      </c:dateAx>
      <c:valAx>
        <c:axId val="56663063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24815"/>
        <c:crosses val="autoZero"/>
        <c:crossBetween val="between"/>
        <c:minorUnit val="3.0000000000000008E-4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59584943932296"/>
          <c:y val="1.7474127617089909E-2"/>
          <c:w val="0.8772067883341178"/>
          <c:h val="0.8089335649047708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NO.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mmm\-yy</c:formatCode>
                <c:ptCount val="6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11-42F8-A3AA-FB92354D7746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66624815"/>
        <c:axId val="566630639"/>
      </c:lineChart>
      <c:dateAx>
        <c:axId val="566624815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30639"/>
        <c:crosses val="autoZero"/>
        <c:auto val="1"/>
        <c:lblOffset val="100"/>
        <c:baseTimeUnit val="months"/>
      </c:dateAx>
      <c:valAx>
        <c:axId val="56663063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24815"/>
        <c:crosses val="autoZero"/>
        <c:crossBetween val="between"/>
        <c:minorUnit val="3.0000000000000008E-4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59584943932296"/>
          <c:y val="1.7474127617089909E-2"/>
          <c:w val="0.8772067883341178"/>
          <c:h val="0.8089335649047708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NO.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mmm\-yy</c:formatCode>
                <c:ptCount val="6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11-42F8-A3AA-FB92354D7746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66624815"/>
        <c:axId val="566630639"/>
      </c:lineChart>
      <c:dateAx>
        <c:axId val="566624815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30639"/>
        <c:crosses val="autoZero"/>
        <c:auto val="1"/>
        <c:lblOffset val="100"/>
        <c:baseTimeUnit val="months"/>
      </c:dateAx>
      <c:valAx>
        <c:axId val="56663063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24815"/>
        <c:crosses val="autoZero"/>
        <c:crossBetween val="between"/>
        <c:minorUnit val="3.0000000000000008E-4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59584943932296"/>
          <c:y val="1.7474127617089909E-2"/>
          <c:w val="0.8772067883341178"/>
          <c:h val="0.8089335649047708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NO.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mmm\-yy</c:formatCode>
                <c:ptCount val="6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</c:numCache>
            </c:numRef>
          </c:cat>
          <c:val>
            <c:numRef>
              <c:f>Sheet1!$B$2:$B$7</c:f>
              <c:numCache>
                <c:formatCode>0%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11-42F8-A3AA-FB92354D7746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66624815"/>
        <c:axId val="566630639"/>
      </c:lineChart>
      <c:dateAx>
        <c:axId val="566624815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30639"/>
        <c:crosses val="autoZero"/>
        <c:auto val="1"/>
        <c:lblOffset val="100"/>
        <c:baseTimeUnit val="months"/>
      </c:dateAx>
      <c:valAx>
        <c:axId val="566630639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24815"/>
        <c:crosses val="autoZero"/>
        <c:crossBetween val="between"/>
        <c:minorUnit val="3.0000000000000008E-4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59584943932296"/>
          <c:y val="1.7474127617089909E-2"/>
          <c:w val="0.8772067883341178"/>
          <c:h val="0.8089335649047708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NO.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mmm\-yy</c:formatCode>
                <c:ptCount val="6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</c:numCache>
            </c:numRef>
          </c:cat>
          <c:val>
            <c:numRef>
              <c:f>Sheet1!$B$2:$B$7</c:f>
              <c:numCache>
                <c:formatCode>0%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11-42F8-A3AA-FB92354D7746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66624815"/>
        <c:axId val="566630639"/>
      </c:lineChart>
      <c:dateAx>
        <c:axId val="566624815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30639"/>
        <c:crosses val="autoZero"/>
        <c:auto val="1"/>
        <c:lblOffset val="100"/>
        <c:baseTimeUnit val="months"/>
      </c:dateAx>
      <c:valAx>
        <c:axId val="566630639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24815"/>
        <c:crosses val="autoZero"/>
        <c:crossBetween val="between"/>
        <c:minorUnit val="3.0000000000000008E-4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59584943932296"/>
          <c:y val="1.7474127617089909E-2"/>
          <c:w val="0.8772067883341178"/>
          <c:h val="0.8089335649047708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NO.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mmm\-yy</c:formatCode>
                <c:ptCount val="6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</c:numCache>
            </c:numRef>
          </c:cat>
          <c:val>
            <c:numRef>
              <c:f>Sheet1!$B$2:$B$7</c:f>
              <c:numCache>
                <c:formatCode>0.00%</c:formatCode>
                <c:ptCount val="6"/>
                <c:pt idx="0">
                  <c:v>0.99480000000000002</c:v>
                </c:pt>
                <c:pt idx="1">
                  <c:v>0.99419999999999997</c:v>
                </c:pt>
                <c:pt idx="2">
                  <c:v>0.99480000000000002</c:v>
                </c:pt>
                <c:pt idx="3">
                  <c:v>0.99609999999999999</c:v>
                </c:pt>
                <c:pt idx="4">
                  <c:v>0.99739999999999995</c:v>
                </c:pt>
                <c:pt idx="5">
                  <c:v>0.99739999999999995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11-42F8-A3AA-FB92354D7746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66624815"/>
        <c:axId val="566630639"/>
      </c:lineChart>
      <c:dateAx>
        <c:axId val="566624815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30639"/>
        <c:crosses val="autoZero"/>
        <c:auto val="1"/>
        <c:lblOffset val="100"/>
        <c:baseTimeUnit val="months"/>
      </c:dateAx>
      <c:valAx>
        <c:axId val="566630639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24815"/>
        <c:crosses val="autoZero"/>
        <c:crossBetween val="between"/>
        <c:minorUnit val="3.0000000000000008E-4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59584943932296"/>
          <c:y val="1.7474127617089909E-2"/>
          <c:w val="0.8772067883341178"/>
          <c:h val="0.8089335649047708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NO.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mmm\-yy</c:formatCode>
                <c:ptCount val="6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0</c:v>
                </c:pt>
                <c:pt idx="1">
                  <c:v>0.69</c:v>
                </c:pt>
                <c:pt idx="2">
                  <c:v>0.77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11-42F8-A3AA-FB92354D7746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66624815"/>
        <c:axId val="566630639"/>
      </c:lineChart>
      <c:dateAx>
        <c:axId val="566624815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30639"/>
        <c:crosses val="autoZero"/>
        <c:auto val="1"/>
        <c:lblOffset val="100"/>
        <c:baseTimeUnit val="months"/>
      </c:dateAx>
      <c:valAx>
        <c:axId val="56663063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24815"/>
        <c:crosses val="autoZero"/>
        <c:crossBetween val="between"/>
        <c:minorUnit val="3.0000000000000008E-4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59584943932296"/>
          <c:y val="1.7474127617089909E-2"/>
          <c:w val="0.8772067883341178"/>
          <c:h val="0.8089335649047708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NO.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mmm\-yy</c:formatCode>
                <c:ptCount val="6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</c:numCache>
            </c:numRef>
          </c:cat>
          <c:val>
            <c:numRef>
              <c:f>Sheet1!$B$2:$B$7</c:f>
              <c:numCache>
                <c:formatCode>0.00</c:formatCode>
                <c:ptCount val="6"/>
                <c:pt idx="0">
                  <c:v>9.6</c:v>
                </c:pt>
                <c:pt idx="1">
                  <c:v>4.5999999999999996</c:v>
                </c:pt>
                <c:pt idx="2">
                  <c:v>4.12</c:v>
                </c:pt>
                <c:pt idx="3">
                  <c:v>4.55</c:v>
                </c:pt>
                <c:pt idx="4">
                  <c:v>0</c:v>
                </c:pt>
                <c:pt idx="5">
                  <c:v>4.9000000000000004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11-42F8-A3AA-FB92354D7746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66624815"/>
        <c:axId val="566630639"/>
      </c:lineChart>
      <c:dateAx>
        <c:axId val="566624815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30639"/>
        <c:crosses val="autoZero"/>
        <c:auto val="1"/>
        <c:lblOffset val="100"/>
        <c:baseTimeUnit val="months"/>
      </c:dateAx>
      <c:valAx>
        <c:axId val="566630639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24815"/>
        <c:crosses val="autoZero"/>
        <c:crossBetween val="between"/>
        <c:minorUnit val="3.0000000000000008E-4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59584943932296"/>
          <c:y val="1.7474127617089909E-2"/>
          <c:w val="0.8772067883341178"/>
          <c:h val="0.8089335649047708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NO.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mmm\-yy</c:formatCode>
                <c:ptCount val="6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11-42F8-A3AA-FB92354D7746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66624815"/>
        <c:axId val="566630639"/>
      </c:lineChart>
      <c:dateAx>
        <c:axId val="566624815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30639"/>
        <c:crosses val="autoZero"/>
        <c:auto val="1"/>
        <c:lblOffset val="100"/>
        <c:baseTimeUnit val="months"/>
      </c:dateAx>
      <c:valAx>
        <c:axId val="56663063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24815"/>
        <c:crosses val="autoZero"/>
        <c:crossBetween val="between"/>
        <c:minorUnit val="3.0000000000000008E-4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59584943932296"/>
          <c:y val="1.7474127617089909E-2"/>
          <c:w val="0.8772067883341178"/>
          <c:h val="0.8089335649047708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NO.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mmm\-yy</c:formatCode>
                <c:ptCount val="6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</c:numCache>
            </c:numRef>
          </c:cat>
          <c:val>
            <c:numRef>
              <c:f>Sheet1!$B$2:$B$7</c:f>
              <c:numCache>
                <c:formatCode>0.00%</c:formatCode>
                <c:ptCount val="6"/>
                <c:pt idx="0">
                  <c:v>5.8999999999999997E-2</c:v>
                </c:pt>
                <c:pt idx="1">
                  <c:v>3.27E-2</c:v>
                </c:pt>
                <c:pt idx="2">
                  <c:v>0.1053</c:v>
                </c:pt>
                <c:pt idx="3" formatCode="0%">
                  <c:v>0</c:v>
                </c:pt>
                <c:pt idx="4" formatCode="0%">
                  <c:v>0</c:v>
                </c:pt>
                <c:pt idx="5">
                  <c:v>5.8799999999999998E-2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11-42F8-A3AA-FB92354D7746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66624815"/>
        <c:axId val="566630639"/>
      </c:lineChart>
      <c:dateAx>
        <c:axId val="566624815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30639"/>
        <c:crosses val="autoZero"/>
        <c:auto val="1"/>
        <c:lblOffset val="100"/>
        <c:baseTimeUnit val="months"/>
      </c:dateAx>
      <c:valAx>
        <c:axId val="566630639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24815"/>
        <c:crosses val="autoZero"/>
        <c:crossBetween val="between"/>
        <c:minorUnit val="3.0000000000000008E-4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59581717467958"/>
          <c:y val="1.844685213147227E-2"/>
          <c:w val="0.8772067883341178"/>
          <c:h val="0.8089335649047708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mmm\-yy</c:formatCode>
                <c:ptCount val="6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</c:numCache>
            </c:numRef>
          </c:cat>
          <c:val>
            <c:numRef>
              <c:f>Sheet1!$B$2:$B$7</c:f>
              <c:numCache>
                <c:formatCode>0.00%</c:formatCode>
                <c:ptCount val="6"/>
                <c:pt idx="0">
                  <c:v>0.95309999999999995</c:v>
                </c:pt>
                <c:pt idx="1">
                  <c:v>0.93510000000000004</c:v>
                </c:pt>
                <c:pt idx="2">
                  <c:v>0.94620000000000004</c:v>
                </c:pt>
                <c:pt idx="3">
                  <c:v>0.95369999999999999</c:v>
                </c:pt>
                <c:pt idx="4">
                  <c:v>0.95440000000000003</c:v>
                </c:pt>
                <c:pt idx="5">
                  <c:v>0.97130000000000005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11-42F8-A3AA-FB92354D7746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66624815"/>
        <c:axId val="566630639"/>
      </c:lineChart>
      <c:dateAx>
        <c:axId val="566624815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30639"/>
        <c:crosses val="autoZero"/>
        <c:auto val="1"/>
        <c:lblOffset val="100"/>
        <c:baseTimeUnit val="months"/>
      </c:dateAx>
      <c:valAx>
        <c:axId val="566630639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24815"/>
        <c:crosses val="autoZero"/>
        <c:crossBetween val="between"/>
        <c:minorUnit val="3.0000000000000008E-4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59581717467958"/>
          <c:y val="1.844685213147227E-2"/>
          <c:w val="0.8772067883341178"/>
          <c:h val="0.8089335649047708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mmm\-yy</c:formatCode>
                <c:ptCount val="6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</c:numCache>
            </c:numRef>
          </c:cat>
          <c:val>
            <c:numRef>
              <c:f>Sheet1!$B$2:$B$7</c:f>
              <c:numCache>
                <c:formatCode>0.00%</c:formatCode>
                <c:ptCount val="6"/>
                <c:pt idx="0">
                  <c:v>0.96630000000000005</c:v>
                </c:pt>
                <c:pt idx="1">
                  <c:v>0.93420000000000003</c:v>
                </c:pt>
                <c:pt idx="2">
                  <c:v>0.9375</c:v>
                </c:pt>
                <c:pt idx="3">
                  <c:v>0.97689999999999999</c:v>
                </c:pt>
                <c:pt idx="4">
                  <c:v>0.93420000000000003</c:v>
                </c:pt>
                <c:pt idx="5">
                  <c:v>0.97499999999999998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11-42F8-A3AA-FB92354D7746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66624815"/>
        <c:axId val="566630639"/>
      </c:lineChart>
      <c:dateAx>
        <c:axId val="566624815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30639"/>
        <c:crosses val="autoZero"/>
        <c:auto val="1"/>
        <c:lblOffset val="100"/>
        <c:baseTimeUnit val="months"/>
      </c:dateAx>
      <c:valAx>
        <c:axId val="566630639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24815"/>
        <c:crosses val="autoZero"/>
        <c:crossBetween val="between"/>
        <c:minorUnit val="3.0000000000000008E-4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59581717467958"/>
          <c:y val="1.844685213147227E-2"/>
          <c:w val="0.8772067883341178"/>
          <c:h val="0.8089335649047708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mmm\-yy</c:formatCode>
                <c:ptCount val="6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</c:numCache>
            </c:numRef>
          </c:cat>
          <c:val>
            <c:numRef>
              <c:f>Sheet1!$B$2:$B$7</c:f>
              <c:numCache>
                <c:formatCode>0.00%</c:formatCode>
                <c:ptCount val="6"/>
                <c:pt idx="0">
                  <c:v>0.97150000000000003</c:v>
                </c:pt>
                <c:pt idx="1">
                  <c:v>0.96050000000000002</c:v>
                </c:pt>
                <c:pt idx="2">
                  <c:v>0.95830000000000004</c:v>
                </c:pt>
                <c:pt idx="3">
                  <c:v>0.97689999999999999</c:v>
                </c:pt>
                <c:pt idx="4">
                  <c:v>0.97919999999999996</c:v>
                </c:pt>
                <c:pt idx="5">
                  <c:v>0.99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11-42F8-A3AA-FB92354D7746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66624815"/>
        <c:axId val="566630639"/>
      </c:lineChart>
      <c:dateAx>
        <c:axId val="566624815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30639"/>
        <c:crosses val="autoZero"/>
        <c:auto val="1"/>
        <c:lblOffset val="100"/>
        <c:baseTimeUnit val="months"/>
      </c:dateAx>
      <c:valAx>
        <c:axId val="566630639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24815"/>
        <c:crosses val="autoZero"/>
        <c:crossBetween val="between"/>
        <c:minorUnit val="3.0000000000000008E-4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59581717467958"/>
          <c:y val="1.844685213147227E-2"/>
          <c:w val="0.8772067883341178"/>
          <c:h val="0.8089335649047708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mmm\-yy</c:formatCode>
                <c:ptCount val="6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</c:numCache>
            </c:numRef>
          </c:cat>
          <c:val>
            <c:numRef>
              <c:f>Sheet1!$B$2:$B$7</c:f>
              <c:numCache>
                <c:formatCode>0.00%</c:formatCode>
                <c:ptCount val="6"/>
                <c:pt idx="0">
                  <c:v>0.95189999999999997</c:v>
                </c:pt>
                <c:pt idx="1">
                  <c:v>0.94079999999999997</c:v>
                </c:pt>
                <c:pt idx="2">
                  <c:v>0.97919999999999996</c:v>
                </c:pt>
                <c:pt idx="3">
                  <c:v>0.95369999999999999</c:v>
                </c:pt>
                <c:pt idx="4">
                  <c:v>0.97399999999999998</c:v>
                </c:pt>
                <c:pt idx="5">
                  <c:v>0.98499999999999999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11-42F8-A3AA-FB92354D7746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66624815"/>
        <c:axId val="566630639"/>
      </c:lineChart>
      <c:dateAx>
        <c:axId val="566624815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30639"/>
        <c:crosses val="autoZero"/>
        <c:auto val="1"/>
        <c:lblOffset val="100"/>
        <c:baseTimeUnit val="months"/>
      </c:dateAx>
      <c:valAx>
        <c:axId val="566630639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24815"/>
        <c:crosses val="autoZero"/>
        <c:crossBetween val="between"/>
        <c:minorUnit val="3.0000000000000008E-4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59581717467958"/>
          <c:y val="1.844685213147227E-2"/>
          <c:w val="0.8772067883341178"/>
          <c:h val="0.8089335649047708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mmm\-yy</c:formatCode>
                <c:ptCount val="6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</c:numCache>
            </c:numRef>
          </c:cat>
          <c:val>
            <c:numRef>
              <c:f>Sheet1!$B$2:$B$7</c:f>
              <c:numCache>
                <c:formatCode>0.00%</c:formatCode>
                <c:ptCount val="6"/>
                <c:pt idx="0">
                  <c:v>0.92300000000000004</c:v>
                </c:pt>
                <c:pt idx="1">
                  <c:v>0.90790000000000004</c:v>
                </c:pt>
                <c:pt idx="2">
                  <c:v>0.90969999999999995</c:v>
                </c:pt>
                <c:pt idx="3">
                  <c:v>0.90739999999999998</c:v>
                </c:pt>
                <c:pt idx="4">
                  <c:v>0.91669999999999996</c:v>
                </c:pt>
                <c:pt idx="5">
                  <c:v>0.93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11-42F8-A3AA-FB92354D7746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66624815"/>
        <c:axId val="566630639"/>
      </c:lineChart>
      <c:dateAx>
        <c:axId val="566624815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30639"/>
        <c:crosses val="autoZero"/>
        <c:auto val="1"/>
        <c:lblOffset val="100"/>
        <c:baseTimeUnit val="months"/>
      </c:dateAx>
      <c:valAx>
        <c:axId val="566630639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24815"/>
        <c:crosses val="autoZero"/>
        <c:crossBetween val="between"/>
        <c:minorUnit val="3.0000000000000008E-4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59584943932296"/>
          <c:y val="1.7474127617089909E-2"/>
          <c:w val="0.8772067883341178"/>
          <c:h val="0.8089335649047708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mmm\-yy</c:formatCode>
                <c:ptCount val="6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</c:numCache>
            </c:numRef>
          </c:cat>
          <c:val>
            <c:numRef>
              <c:f>Sheet1!$B$2:$B$7</c:f>
              <c:numCache>
                <c:formatCode>0%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11-42F8-A3AA-FB92354D7746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66624815"/>
        <c:axId val="566630639"/>
      </c:lineChart>
      <c:dateAx>
        <c:axId val="566624815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30639"/>
        <c:crosses val="autoZero"/>
        <c:auto val="1"/>
        <c:lblOffset val="100"/>
        <c:baseTimeUnit val="months"/>
      </c:dateAx>
      <c:valAx>
        <c:axId val="566630639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24815"/>
        <c:crosses val="autoZero"/>
        <c:crossBetween val="between"/>
        <c:minorUnit val="3.0000000000000008E-4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59584943932296"/>
          <c:y val="1.7474127617089909E-2"/>
          <c:w val="0.8772067883341178"/>
          <c:h val="0.8089335649047708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mmm\-yy</c:formatCode>
                <c:ptCount val="6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</c:numCache>
            </c:numRef>
          </c:cat>
          <c:val>
            <c:numRef>
              <c:f>Sheet1!$B$2:$B$7</c:f>
              <c:numCache>
                <c:formatCode>0%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11-42F8-A3AA-FB92354D7746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66624815"/>
        <c:axId val="566630639"/>
      </c:lineChart>
      <c:dateAx>
        <c:axId val="566624815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30639"/>
        <c:crosses val="autoZero"/>
        <c:auto val="1"/>
        <c:lblOffset val="100"/>
        <c:baseTimeUnit val="months"/>
      </c:dateAx>
      <c:valAx>
        <c:axId val="566630639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24815"/>
        <c:crosses val="autoZero"/>
        <c:crossBetween val="between"/>
        <c:minorUnit val="3.0000000000000008E-4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59584943932296"/>
          <c:y val="1.7474127617089909E-2"/>
          <c:w val="0.8772067883341178"/>
          <c:h val="0.8089335649047708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NO.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mmm\-yy</c:formatCode>
                <c:ptCount val="6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11-42F8-A3AA-FB92354D7746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66624815"/>
        <c:axId val="566630639"/>
      </c:lineChart>
      <c:dateAx>
        <c:axId val="566624815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30639"/>
        <c:crosses val="autoZero"/>
        <c:auto val="1"/>
        <c:lblOffset val="100"/>
        <c:baseTimeUnit val="months"/>
      </c:dateAx>
      <c:valAx>
        <c:axId val="56663063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66624815"/>
        <c:crosses val="autoZero"/>
        <c:crossBetween val="between"/>
        <c:minorUnit val="3.0000000000000008E-4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0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28FBD7F5-7990-4987-BB13-1D6AC3C9D35B}" type="datetimeFigureOut">
              <a:rPr lang="en-IN" smtClean="0"/>
              <a:t>06-08-2021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06E33770-809C-4988-BE8B-A11CB96E6B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29325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8B583-A46E-43A8-B9C3-955593D697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52629B-8201-4C59-AF6C-112DFD60D6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62CE40-4597-4348-9F2C-3838F3102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95FEC-BDDC-46DB-955C-778273502AEA}" type="datetime1">
              <a:rPr lang="en-IN" smtClean="0"/>
              <a:t>06-08-2021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FC456E-7881-4322-8B6C-198202676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GOVERNMENT SPINE INSTITUTE,AHMEDABAD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E48753-B939-4BF4-8C5C-2D707AD6C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AC2A-1E13-4D87-A03F-E60F767842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1809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BC9EF-C88B-49A3-B994-7F85B0DF6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284EED-BAF3-4E9B-BD2B-5FF64790E5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DA8BBC-EE51-409F-BBF3-FF817A496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30E1E-247C-4186-88FB-D129807BC0EB}" type="datetime1">
              <a:rPr lang="en-IN" smtClean="0"/>
              <a:t>06-08-2021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682239-B12E-48A7-BF00-FEB02F8C0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GOVERNMENT SPINE INSTITUTE,AHMEDABAD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4A0DEA-956B-4EA0-9DB6-7FDD670E5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AC2A-1E13-4D87-A03F-E60F767842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71807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8BF55-9565-4B11-93F7-A3FA121FA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07893D-35C2-4E42-AD66-EE9880F324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29610D-B66B-4412-9CED-4069EB1A0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A51C-6E9E-4D9D-BF83-1070DCEAE237}" type="datetime1">
              <a:rPr lang="en-IN" smtClean="0"/>
              <a:t>06-08-2021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F0BF44-C211-4A17-8D9C-F15F94A26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GOVERNMENT SPINE INSTITUTE,AHMEDABAD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7138AC-F9EB-431D-9048-4D3286843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AC2A-1E13-4D87-A03F-E60F767842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88112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402FC-65AF-448B-B22A-B6B4F0111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7B2095-7A51-4B32-8D02-7CD5C9A603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1AF426-2C84-45D9-BFAC-8BACE5EC70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8CA7E2-875C-4292-A13B-1F0D38D84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99C2A-DD37-40EE-AE22-583EE82DA0A0}" type="datetime1">
              <a:rPr lang="en-IN" smtClean="0"/>
              <a:t>06-08-2021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A5A2E2-8EC4-41F5-9793-722A7CABC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GOVERNMENT SPINE INSTITUTE,AHMEDABAD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5C73DE-15C2-46CF-85AF-86AFD1E8A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AC2A-1E13-4D87-A03F-E60F767842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2987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40226-FD63-450E-941F-96BECECE9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9BAD16-7EA6-41B7-BC5C-1BC5DF0868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A1C76D-256E-4C1D-9F11-1C77D7EB5A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52DF4D-9F95-4F9B-9285-F3DFC5DAD1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C5C2A9-7C26-40A6-813D-10D6B4D42E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61EE12-2437-4359-AA90-88C50299E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8E6DB-5991-4B08-AB79-994814A88314}" type="datetime1">
              <a:rPr lang="en-IN" smtClean="0"/>
              <a:t>06-08-2021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42155C-80AF-4207-A68E-4B763136D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GOVERNMENT SPINE INSTITUTE,AHMEDABAD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D1299A-61C2-4A64-94A9-6B86048AD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AC2A-1E13-4D87-A03F-E60F767842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6994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43DAC-1622-4E93-8ABC-A63C98940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50A1AD-88BF-4FAE-B0C2-22E63B90F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15496-4AE2-4F6E-B642-C83BB678A7BF}" type="datetime1">
              <a:rPr lang="en-IN" smtClean="0"/>
              <a:t>06-08-2021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DE1A6C-F8DC-44C2-B125-B652C3E3D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GOVERNMENT SPINE INSTITUTE,AHMEDABAD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A88ACC-4FCA-41A9-AB50-959C5EF8E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AC2A-1E13-4D87-A03F-E60F767842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7008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DCDF75-2825-4836-8B00-A08E0BA58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D62CE-9D25-48AC-8B0E-7BEBF292925C}" type="datetime1">
              <a:rPr lang="en-IN" smtClean="0"/>
              <a:t>06-08-2021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C94FF5-81BE-4580-A919-C9D60762F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GOVERNMENT SPINE INSTITUTE,AHMEDABAD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6967FC-E5DA-4059-B739-FDCBD1E87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AC2A-1E13-4D87-A03F-E60F767842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89056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D21E9-895E-48AB-B637-558999EF0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D2AE08-C784-48EC-AC46-F82A88AED8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827E62-CB01-4B14-8347-668B9D5FA1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11A6E2-F480-4B4C-8D71-925C059AFA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B9004-41C2-4A0D-93CF-D6C056E96AD9}" type="datetime1">
              <a:rPr lang="en-IN" smtClean="0"/>
              <a:t>06-08-2021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86396-9E4B-4650-A338-8349F39E3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GOVERNMENT SPINE INSTITUTE,AHMEDABAD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AC70BC-8A84-4C20-B9A6-6CE8BEB07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AC2A-1E13-4D87-A03F-E60F767842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40347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0653B-E860-48E8-A720-AEA52494A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358D67-E34A-4F3D-A9AE-10EB3ABD91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1E2DBC-1EAF-4820-93DC-B12F07E42D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345971-A9C5-42D6-A0E5-CF5248E7A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FF85A-9F6A-4B87-A8B4-4A1ED5475DD3}" type="datetime1">
              <a:rPr lang="en-IN" smtClean="0"/>
              <a:t>06-08-2021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89D46F-4033-4472-9C46-D380026A8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GOVERNMENT SPINE INSTITUTE,AHMEDABAD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6A299-79E2-4D9A-9839-232B52BA7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AC2A-1E13-4D87-A03F-E60F767842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6051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E3BE7-C2F6-4D54-9BC7-562CD797F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EE4AA1-8A71-46B4-B488-C7FBB3A46D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1EB21D-DCFF-4EDA-A27D-F46B1DFBF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C1B0F-35FE-4A6B-AD66-B2B4123C809C}" type="datetime1">
              <a:rPr lang="en-IN" smtClean="0"/>
              <a:t>06-08-2021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224892-A4C3-47E9-992D-3AF9C9CB5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GOVERNMENT SPINE INSTITUTE,AHMEDABAD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C4F75A-B849-4C55-A56E-7674292B3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AC2A-1E13-4D87-A03F-E60F767842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29298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EB1AC65-55BB-4032-A6A2-0E04625C29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C46B49-BB14-4811-9C11-770069D1F4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6CB7E2-9BFA-4665-BACC-DA8B4563D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CFEED-F0DB-4136-9D17-859CE61B9776}" type="datetime1">
              <a:rPr lang="en-IN" smtClean="0"/>
              <a:t>06-08-2021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498789-3003-40EC-893D-546E95BAD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GOVERNMENT SPINE INSTITUTE,AHMEDABAD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CD889-0C00-4027-8C4C-B7940CFC0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AC2A-1E13-4D87-A03F-E60F767842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71290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50AF937-CA49-42CE-A5D9-33472B952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741D77-5212-4690-A8BB-C7A2DB8695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E8733A-8CFB-4F69-93B7-1DEFF16291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4D43C5-F5A6-4362-A54D-6C542ED86210}" type="datetime1">
              <a:rPr lang="en-IN" smtClean="0"/>
              <a:t>06-08-2021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5F5ADA-AC76-46E6-A6A6-429777DF2E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/>
              <a:t>GOVERNMENT SPINE INSTITUTE,AHMEDABAD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1CC329-1D7D-4EF7-8668-A466828235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03AC2A-1E13-4D87-A03F-E60F767842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682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4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4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9886" y="365125"/>
            <a:ext cx="6598920" cy="132556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Government Spine Institute &amp; Physiotherapy College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en-IN" altLang="en-US" sz="4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en-IN" altLang="en-US" sz="4000" dirty="0">
                <a:latin typeface="Cambria" panose="02040503050406030204" pitchFamily="18" charset="0"/>
                <a:ea typeface="Cambria" panose="02040503050406030204" pitchFamily="18" charset="0"/>
              </a:rPr>
              <a:t>      Quality Indicators </a:t>
            </a:r>
          </a:p>
          <a:p>
            <a:pPr marL="0" indent="0">
              <a:buNone/>
            </a:pPr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             January to June </a:t>
            </a:r>
            <a:r>
              <a:rPr lang="en-IN" altLang="en-US" b="1" dirty="0">
                <a:latin typeface="Cambria" panose="02040503050406030204" pitchFamily="18" charset="0"/>
                <a:ea typeface="Cambria" panose="02040503050406030204" pitchFamily="18" charset="0"/>
              </a:rPr>
              <a:t>2021</a:t>
            </a:r>
          </a:p>
          <a:p>
            <a:pPr marL="0" indent="0">
              <a:buNone/>
            </a:pP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65125"/>
            <a:ext cx="3916680" cy="5965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GOVERNMENT SPINE INSTITUTE,AHMEDABAD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A8671-F783-4703-9FCC-B173C0B34965}" type="slidenum">
              <a:rPr lang="en-US" smtClean="0"/>
              <a:t>1</a:t>
            </a:fld>
            <a:endParaRPr lang="en-US"/>
          </a:p>
        </p:txBody>
      </p:sp>
      <p:pic>
        <p:nvPicPr>
          <p:cNvPr id="8" name="Picture 7" descr="Image result for government spine institute logo">
            <a:extLst>
              <a:ext uri="{FF2B5EF4-FFF2-40B4-BE49-F238E27FC236}">
                <a16:creationId xmlns:a16="http://schemas.microsoft.com/office/drawing/2014/main" id="{AC4596C8-2A45-48F8-A28C-921BF1ADD99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2464" y="4001294"/>
            <a:ext cx="1556272" cy="14160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47607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E155B-53F3-4DAD-B9A3-92FC3BDFC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5144" y="14122"/>
            <a:ext cx="9349292" cy="848222"/>
          </a:xfrm>
        </p:spPr>
        <p:txBody>
          <a:bodyPr>
            <a:noAutofit/>
          </a:bodyPr>
          <a:lstStyle/>
          <a:p>
            <a:pPr algn="ctr"/>
            <a:r>
              <a:rPr lang="en-US" sz="32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1. (PSQ3a)Initial Assessment by Nurse</a:t>
            </a:r>
            <a:endParaRPr lang="en-IN" sz="3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823B6434-10A5-4245-9F21-3FCA8D44C10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15563" y="1684040"/>
          <a:ext cx="11291937" cy="4831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5B51D827-7B87-4024-A016-44E97129EB2E}"/>
              </a:ext>
            </a:extLst>
          </p:cNvPr>
          <p:cNvSpPr/>
          <p:nvPr/>
        </p:nvSpPr>
        <p:spPr>
          <a:xfrm>
            <a:off x="9778701" y="1495313"/>
            <a:ext cx="2140766" cy="287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Benchmark</a:t>
            </a:r>
            <a:r>
              <a:rPr lang="en-US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60 Min</a:t>
            </a:r>
            <a:endParaRPr lang="en-U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19A76B-E4C9-4609-9540-B0FAFEE7AD26}"/>
              </a:ext>
            </a:extLst>
          </p:cNvPr>
          <p:cNvSpPr/>
          <p:nvPr/>
        </p:nvSpPr>
        <p:spPr>
          <a:xfrm>
            <a:off x="2492188" y="708461"/>
            <a:ext cx="7207624" cy="84822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>
              <a:defRPr sz="2128" b="1" i="0" u="none" strike="noStrike" kern="1200" spc="100" baseline="0">
                <a:solidFill>
                  <a:prstClr val="white">
                    <a:lumMod val="95000"/>
                  </a:prst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Formula -Sum of time taken for initial the assessment by Nurse /</a:t>
            </a:r>
          </a:p>
          <a:p>
            <a:pPr algn="ctr" rtl="0">
              <a:defRPr sz="2128" b="1" i="0" u="none" strike="noStrike" kern="1200" spc="100" baseline="0">
                <a:solidFill>
                  <a:prstClr val="white">
                    <a:lumMod val="95000"/>
                  </a:prst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Total number of admissions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D1DC74-AF3A-471C-B0DD-2AF7F1AFC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GOVERNMENT SPINE INSTITUTE,AHMEDABAD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2ED7AF-3E6E-444F-B84B-6F2AA5F9B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AC2A-1E13-4D87-A03F-E60F767842EF}" type="slidenum">
              <a:rPr lang="en-IN" smtClean="0"/>
              <a:t>2</a:t>
            </a:fld>
            <a:endParaRPr lang="en-IN"/>
          </a:p>
        </p:txBody>
      </p:sp>
      <p:pic>
        <p:nvPicPr>
          <p:cNvPr id="8" name="Picture 7" descr="D:\Desktop\nabh.png">
            <a:extLst>
              <a:ext uri="{FF2B5EF4-FFF2-40B4-BE49-F238E27FC236}">
                <a16:creationId xmlns:a16="http://schemas.microsoft.com/office/drawing/2014/main" id="{8BF33E11-5A5D-4011-8B8E-A70A39221ECC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950" y="31877"/>
            <a:ext cx="1081377" cy="803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Image result for government spine institute logo">
            <a:extLst>
              <a:ext uri="{FF2B5EF4-FFF2-40B4-BE49-F238E27FC236}">
                <a16:creationId xmlns:a16="http://schemas.microsoft.com/office/drawing/2014/main" id="{E604AF41-466B-4A87-B3FC-15CD2F6EFF01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3286" y="72"/>
            <a:ext cx="1238649" cy="9699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96292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E155B-53F3-4DAD-B9A3-92FC3BDFC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5144" y="14122"/>
            <a:ext cx="9349292" cy="848222"/>
          </a:xfrm>
        </p:spPr>
        <p:txBody>
          <a:bodyPr>
            <a:noAutofit/>
          </a:bodyPr>
          <a:lstStyle/>
          <a:p>
            <a:pPr algn="ctr"/>
            <a:r>
              <a:rPr lang="en-US" sz="32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1. (PSQ3a)Initial Assessment by Doctor</a:t>
            </a:r>
            <a:endParaRPr lang="en-IN" sz="3200" b="1" spc="100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823B6434-10A5-4245-9F21-3FCA8D44C10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15563" y="1684040"/>
          <a:ext cx="11291937" cy="4831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5B51D827-7B87-4024-A016-44E97129EB2E}"/>
              </a:ext>
            </a:extLst>
          </p:cNvPr>
          <p:cNvSpPr/>
          <p:nvPr/>
        </p:nvSpPr>
        <p:spPr>
          <a:xfrm>
            <a:off x="9692640" y="1495313"/>
            <a:ext cx="2226827" cy="287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Benchmark</a:t>
            </a:r>
            <a:r>
              <a:rPr lang="en-US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24 Hours</a:t>
            </a:r>
            <a:endParaRPr lang="en-U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19A76B-E4C9-4609-9540-B0FAFEE7AD26}"/>
              </a:ext>
            </a:extLst>
          </p:cNvPr>
          <p:cNvSpPr/>
          <p:nvPr/>
        </p:nvSpPr>
        <p:spPr>
          <a:xfrm>
            <a:off x="2413299" y="708461"/>
            <a:ext cx="7365402" cy="7314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128" b="1" i="0" u="none" strike="noStrike" kern="1200" spc="100" baseline="0">
                <a:solidFill>
                  <a:prstClr val="white">
                    <a:lumMod val="95000"/>
                  </a:prst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sz="2000" b="1" spc="1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Formula-Sum of time taken for initial assessment by Doctor /Total number of admissions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278C48-2C44-4AD7-98DB-40F677ADF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GOVERNMENT SPINE INSTITUTE,AHMEDABAD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49C103-6216-454A-ABA8-061926D88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AC2A-1E13-4D87-A03F-E60F767842EF}" type="slidenum">
              <a:rPr lang="en-IN" smtClean="0"/>
              <a:t>3</a:t>
            </a:fld>
            <a:endParaRPr lang="en-IN"/>
          </a:p>
        </p:txBody>
      </p:sp>
      <p:pic>
        <p:nvPicPr>
          <p:cNvPr id="8" name="Picture 7" descr="D:\Desktop\nabh.png">
            <a:extLst>
              <a:ext uri="{FF2B5EF4-FFF2-40B4-BE49-F238E27FC236}">
                <a16:creationId xmlns:a16="http://schemas.microsoft.com/office/drawing/2014/main" id="{6DA76C78-93E5-4A17-80DF-AB22176F1209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950" y="31877"/>
            <a:ext cx="1081377" cy="803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Image result for government spine institute logo">
            <a:extLst>
              <a:ext uri="{FF2B5EF4-FFF2-40B4-BE49-F238E27FC236}">
                <a16:creationId xmlns:a16="http://schemas.microsoft.com/office/drawing/2014/main" id="{F1DED9DC-9EF9-4D07-93F4-042A1DE75355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3286" y="72"/>
            <a:ext cx="1238649" cy="9699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255302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E155B-53F3-4DAD-B9A3-92FC3BDFC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5144" y="14122"/>
            <a:ext cx="9349292" cy="848222"/>
          </a:xfrm>
        </p:spPr>
        <p:txBody>
          <a:bodyPr>
            <a:noAutofit/>
          </a:bodyPr>
          <a:lstStyle/>
          <a:p>
            <a:pPr algn="ctr"/>
            <a:r>
              <a:rPr lang="en-US" sz="32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1. (PSQ3a) A Initial Assessment by MSW</a:t>
            </a:r>
            <a:endParaRPr lang="en-IN" sz="3200" b="1" spc="100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823B6434-10A5-4245-9F21-3FCA8D44C10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15563" y="1684040"/>
          <a:ext cx="11291937" cy="4831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5B51D827-7B87-4024-A016-44E97129EB2E}"/>
              </a:ext>
            </a:extLst>
          </p:cNvPr>
          <p:cNvSpPr/>
          <p:nvPr/>
        </p:nvSpPr>
        <p:spPr>
          <a:xfrm>
            <a:off x="9692640" y="1495313"/>
            <a:ext cx="2226827" cy="287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Benchmark</a:t>
            </a:r>
            <a:r>
              <a:rPr lang="en-US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24 Hours</a:t>
            </a:r>
            <a:endParaRPr lang="en-U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19A76B-E4C9-4609-9540-B0FAFEE7AD26}"/>
              </a:ext>
            </a:extLst>
          </p:cNvPr>
          <p:cNvSpPr/>
          <p:nvPr/>
        </p:nvSpPr>
        <p:spPr>
          <a:xfrm>
            <a:off x="2413299" y="708461"/>
            <a:ext cx="7365402" cy="7314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128" b="1" i="0" u="none" strike="noStrike" kern="1200" spc="100" baseline="0">
                <a:solidFill>
                  <a:prstClr val="white">
                    <a:lumMod val="95000"/>
                  </a:prst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sz="2000" b="1" spc="1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Formula-Sum of time taken for initial assessment by  MSW /Total number of admissions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566DB4-807D-4212-A826-9A81E7D20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GOVERNMENT SPINE INSTITUTE,AHMEDABAD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898DC4-CD80-41E7-A665-80445660E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AC2A-1E13-4D87-A03F-E60F767842EF}" type="slidenum">
              <a:rPr lang="en-IN" smtClean="0"/>
              <a:t>4</a:t>
            </a:fld>
            <a:endParaRPr lang="en-IN"/>
          </a:p>
        </p:txBody>
      </p:sp>
      <p:pic>
        <p:nvPicPr>
          <p:cNvPr id="8" name="Picture 7" descr="Image result for government spine institute logo">
            <a:extLst>
              <a:ext uri="{FF2B5EF4-FFF2-40B4-BE49-F238E27FC236}">
                <a16:creationId xmlns:a16="http://schemas.microsoft.com/office/drawing/2014/main" id="{12197DDE-D471-4467-8C16-DDB6C6DDACC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3286" y="72"/>
            <a:ext cx="1238649" cy="9699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21806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E155B-53F3-4DAD-B9A3-92FC3BDFC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5144" y="14122"/>
            <a:ext cx="9349292" cy="848222"/>
          </a:xfrm>
        </p:spPr>
        <p:txBody>
          <a:bodyPr>
            <a:noAutofit/>
          </a:bodyPr>
          <a:lstStyle/>
          <a:p>
            <a:pPr algn="ctr"/>
            <a:r>
              <a:rPr lang="en-US" sz="28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1. (PSQ3a) Initial Assessment by Physiotherapist</a:t>
            </a:r>
            <a:endParaRPr lang="en-IN" sz="2800" b="1" spc="100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823B6434-10A5-4245-9F21-3FCA8D44C10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72533" y="1684040"/>
          <a:ext cx="11291937" cy="4831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5B51D827-7B87-4024-A016-44E97129EB2E}"/>
              </a:ext>
            </a:extLst>
          </p:cNvPr>
          <p:cNvSpPr/>
          <p:nvPr/>
        </p:nvSpPr>
        <p:spPr>
          <a:xfrm>
            <a:off x="9692640" y="1495313"/>
            <a:ext cx="2226827" cy="287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Benchmark</a:t>
            </a:r>
            <a:r>
              <a:rPr lang="en-US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24 Hours</a:t>
            </a:r>
            <a:endParaRPr lang="en-U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19A76B-E4C9-4609-9540-B0FAFEE7AD26}"/>
              </a:ext>
            </a:extLst>
          </p:cNvPr>
          <p:cNvSpPr/>
          <p:nvPr/>
        </p:nvSpPr>
        <p:spPr>
          <a:xfrm>
            <a:off x="2413299" y="708461"/>
            <a:ext cx="7365402" cy="7314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128" b="1" i="0" u="none" strike="noStrike" kern="1200" spc="100" baseline="0">
                <a:solidFill>
                  <a:prstClr val="white">
                    <a:lumMod val="95000"/>
                  </a:prst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sz="2000" b="1" spc="1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Formula-Sum of time taken for initial assessment by Physiotherapist /Total number of admissions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A9D53D-3145-42F7-BE94-80508C31F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GOVERNMENT SPINE INSTITUTE,AHMEDABAD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A28575-FAE5-4354-B464-C5D9CEA48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AC2A-1E13-4D87-A03F-E60F767842EF}" type="slidenum">
              <a:rPr lang="en-IN" smtClean="0"/>
              <a:t>5</a:t>
            </a:fld>
            <a:endParaRPr lang="en-IN"/>
          </a:p>
        </p:txBody>
      </p:sp>
      <p:pic>
        <p:nvPicPr>
          <p:cNvPr id="8" name="Picture 7" descr="Image result for government spine institute logo">
            <a:extLst>
              <a:ext uri="{FF2B5EF4-FFF2-40B4-BE49-F238E27FC236}">
                <a16:creationId xmlns:a16="http://schemas.microsoft.com/office/drawing/2014/main" id="{6CA204D5-CA70-43CB-B6C5-07EB260DCF9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3286" y="72"/>
            <a:ext cx="1238649" cy="9699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88675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E155B-53F3-4DAD-B9A3-92FC3BDFC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5144" y="14122"/>
            <a:ext cx="9349292" cy="848222"/>
          </a:xfrm>
        </p:spPr>
        <p:txBody>
          <a:bodyPr>
            <a:noAutofit/>
          </a:bodyPr>
          <a:lstStyle/>
          <a:p>
            <a:pPr algn="ctr"/>
            <a:r>
              <a:rPr 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1</a:t>
            </a:r>
            <a:r>
              <a:rPr lang="en-US" sz="32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. (</a:t>
            </a:r>
            <a:r>
              <a:rPr 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PSQ3a</a:t>
            </a:r>
            <a:r>
              <a:rPr lang="en-US" sz="32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) </a:t>
            </a:r>
            <a:r>
              <a:rPr 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Initial Assessment by Occupational therapist</a:t>
            </a:r>
            <a:endParaRPr lang="en-IN" sz="2400" b="1" spc="100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823B6434-10A5-4245-9F21-3FCA8D44C10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15563" y="1684040"/>
          <a:ext cx="11291937" cy="4831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5B51D827-7B87-4024-A016-44E97129EB2E}"/>
              </a:ext>
            </a:extLst>
          </p:cNvPr>
          <p:cNvSpPr/>
          <p:nvPr/>
        </p:nvSpPr>
        <p:spPr>
          <a:xfrm>
            <a:off x="9692640" y="1495313"/>
            <a:ext cx="2226827" cy="287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Benchmark</a:t>
            </a:r>
            <a:r>
              <a:rPr lang="en-US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24 Hours</a:t>
            </a:r>
            <a:endParaRPr lang="en-U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19A76B-E4C9-4609-9540-B0FAFEE7AD26}"/>
              </a:ext>
            </a:extLst>
          </p:cNvPr>
          <p:cNvSpPr/>
          <p:nvPr/>
        </p:nvSpPr>
        <p:spPr>
          <a:xfrm>
            <a:off x="2230418" y="708461"/>
            <a:ext cx="8150712" cy="7314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128" b="1" i="0" u="none" strike="noStrike" kern="1200" spc="100" baseline="0">
                <a:solidFill>
                  <a:prstClr val="white">
                    <a:lumMod val="95000"/>
                  </a:prst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sz="2000" b="1" spc="1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Formula-Sum of time taken for initial assessment by Occupational therapist /Total number of admissions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E1C7EF-42FF-4D94-892C-B5D2642D8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GOVERNMENT SPINE INSTITUTE,AHMEDABAD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4CBE5-CA00-44B7-988D-197184E75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AC2A-1E13-4D87-A03F-E60F767842EF}" type="slidenum">
              <a:rPr lang="en-IN" smtClean="0"/>
              <a:t>6</a:t>
            </a:fld>
            <a:endParaRPr lang="en-IN"/>
          </a:p>
        </p:txBody>
      </p:sp>
      <p:pic>
        <p:nvPicPr>
          <p:cNvPr id="8" name="Picture 7" descr="Image result for government spine institute logo">
            <a:extLst>
              <a:ext uri="{FF2B5EF4-FFF2-40B4-BE49-F238E27FC236}">
                <a16:creationId xmlns:a16="http://schemas.microsoft.com/office/drawing/2014/main" id="{94E62167-1A83-4C8D-8241-48A4F1C6FE5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3286" y="72"/>
            <a:ext cx="1238649" cy="96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D:\Desktop\nabh.png">
            <a:extLst>
              <a:ext uri="{FF2B5EF4-FFF2-40B4-BE49-F238E27FC236}">
                <a16:creationId xmlns:a16="http://schemas.microsoft.com/office/drawing/2014/main" id="{1F61201F-D6E8-41B7-948D-9BDC0B956B74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1877"/>
            <a:ext cx="1081377" cy="803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889558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E155B-53F3-4DAD-B9A3-92FC3BDFC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5144" y="14122"/>
            <a:ext cx="9349292" cy="848222"/>
          </a:xfrm>
        </p:spPr>
        <p:txBody>
          <a:bodyPr>
            <a:noAutofit/>
          </a:bodyPr>
          <a:lstStyle/>
          <a:p>
            <a:pPr algn="ctr"/>
            <a:r>
              <a:rPr lang="en-US" sz="32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1. (</a:t>
            </a:r>
            <a:r>
              <a:rPr lang="en-US" sz="28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PSQ3a</a:t>
            </a:r>
            <a:r>
              <a:rPr lang="en-US" sz="32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  <a:r>
              <a:rPr lang="en-US" sz="40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Initial Assessment by Prosthetics &amp; Orthotics </a:t>
            </a:r>
            <a:endParaRPr lang="en-IN" sz="3200" b="1" spc="100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823B6434-10A5-4245-9F21-3FCA8D44C10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15563" y="1684040"/>
          <a:ext cx="11291937" cy="4831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5B51D827-7B87-4024-A016-44E97129EB2E}"/>
              </a:ext>
            </a:extLst>
          </p:cNvPr>
          <p:cNvSpPr/>
          <p:nvPr/>
        </p:nvSpPr>
        <p:spPr>
          <a:xfrm>
            <a:off x="9692640" y="1495313"/>
            <a:ext cx="2226827" cy="287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Benchmark</a:t>
            </a:r>
            <a:r>
              <a:rPr lang="en-US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24 Hours</a:t>
            </a:r>
            <a:endParaRPr lang="en-U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19A76B-E4C9-4609-9540-B0FAFEE7AD26}"/>
              </a:ext>
            </a:extLst>
          </p:cNvPr>
          <p:cNvSpPr/>
          <p:nvPr/>
        </p:nvSpPr>
        <p:spPr>
          <a:xfrm>
            <a:off x="2074434" y="1129597"/>
            <a:ext cx="8150712" cy="7314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128" b="1" i="0" u="none" strike="noStrike" kern="1200" spc="100" baseline="0">
                <a:solidFill>
                  <a:prstClr val="white">
                    <a:lumMod val="95000"/>
                  </a:prst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sz="2000" b="1" spc="1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Formula-Sum of time taken for initial assessment by P &amp; O /Total number of admissions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A34D7E-0AE4-4425-9992-0B8786907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GOVERNMENT SPINE INSTITUTE,AHMEDABAD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A5A69F-58CF-45C4-8BC9-0F9145E34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AC2A-1E13-4D87-A03F-E60F767842EF}" type="slidenum">
              <a:rPr lang="en-IN" smtClean="0"/>
              <a:t>7</a:t>
            </a:fld>
            <a:endParaRPr lang="en-IN"/>
          </a:p>
        </p:txBody>
      </p:sp>
      <p:pic>
        <p:nvPicPr>
          <p:cNvPr id="8" name="Picture 7" descr="Image result for government spine institute logo">
            <a:extLst>
              <a:ext uri="{FF2B5EF4-FFF2-40B4-BE49-F238E27FC236}">
                <a16:creationId xmlns:a16="http://schemas.microsoft.com/office/drawing/2014/main" id="{1BEFFE58-9F7A-422F-945E-24AD2AAE032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3286" y="72"/>
            <a:ext cx="1238649" cy="96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D:\Desktop\nabh.png">
            <a:extLst>
              <a:ext uri="{FF2B5EF4-FFF2-40B4-BE49-F238E27FC236}">
                <a16:creationId xmlns:a16="http://schemas.microsoft.com/office/drawing/2014/main" id="{7621C8F3-1AA6-42ED-A70F-378B9E98AF87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1877"/>
            <a:ext cx="1081377" cy="803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408307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E155B-53F3-4DAD-B9A3-92FC3BDFC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5144" y="14122"/>
            <a:ext cx="9349292" cy="848222"/>
          </a:xfrm>
        </p:spPr>
        <p:txBody>
          <a:bodyPr>
            <a:noAutofit/>
          </a:bodyPr>
          <a:lstStyle/>
          <a:p>
            <a:pPr algn="ctr"/>
            <a:r>
              <a:rPr lang="en-US" sz="32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1. (</a:t>
            </a:r>
            <a:r>
              <a:rPr lang="en-US" sz="28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PSQ3a</a:t>
            </a:r>
            <a:r>
              <a:rPr lang="en-US" sz="32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  <a:r>
              <a:rPr lang="en-US" sz="40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Initial Assessment by Dietician </a:t>
            </a:r>
            <a:endParaRPr lang="en-IN" sz="3200" b="1" spc="100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823B6434-10A5-4245-9F21-3FCA8D44C10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15563" y="1684040"/>
          <a:ext cx="11291937" cy="4831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5B51D827-7B87-4024-A016-44E97129EB2E}"/>
              </a:ext>
            </a:extLst>
          </p:cNvPr>
          <p:cNvSpPr/>
          <p:nvPr/>
        </p:nvSpPr>
        <p:spPr>
          <a:xfrm>
            <a:off x="9692640" y="1495313"/>
            <a:ext cx="2226827" cy="287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Benchmark</a:t>
            </a:r>
            <a:r>
              <a:rPr lang="en-US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24 Hours</a:t>
            </a:r>
            <a:endParaRPr lang="en-U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19A76B-E4C9-4609-9540-B0FAFEE7AD26}"/>
              </a:ext>
            </a:extLst>
          </p:cNvPr>
          <p:cNvSpPr/>
          <p:nvPr/>
        </p:nvSpPr>
        <p:spPr>
          <a:xfrm>
            <a:off x="2230418" y="708461"/>
            <a:ext cx="8150712" cy="7314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128" b="1" i="0" u="none" strike="noStrike" kern="1200" spc="100" baseline="0">
                <a:solidFill>
                  <a:prstClr val="white">
                    <a:lumMod val="95000"/>
                  </a:prst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sz="2000" b="1" spc="1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Formula-Sum of time taken for initial assessment by Dietician /Total number of admissions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C72DC7-E81B-424A-BC83-6E5F90827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GOVERNMENT SPINE INSTITUTE,AHMEDABAD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E6A9EE-FC91-4079-831E-437130070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AC2A-1E13-4D87-A03F-E60F767842EF}" type="slidenum">
              <a:rPr lang="en-IN" smtClean="0"/>
              <a:t>8</a:t>
            </a:fld>
            <a:endParaRPr lang="en-IN"/>
          </a:p>
        </p:txBody>
      </p:sp>
      <p:pic>
        <p:nvPicPr>
          <p:cNvPr id="8" name="Picture 7" descr="Image result for government spine institute logo">
            <a:extLst>
              <a:ext uri="{FF2B5EF4-FFF2-40B4-BE49-F238E27FC236}">
                <a16:creationId xmlns:a16="http://schemas.microsoft.com/office/drawing/2014/main" id="{C6EF0090-8F05-413D-A572-A529F4CB403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3286" y="72"/>
            <a:ext cx="1238649" cy="96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D:\Desktop\nabh.png">
            <a:extLst>
              <a:ext uri="{FF2B5EF4-FFF2-40B4-BE49-F238E27FC236}">
                <a16:creationId xmlns:a16="http://schemas.microsoft.com/office/drawing/2014/main" id="{01814621-BEC2-4EF2-A8E3-466550564D7A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1877"/>
            <a:ext cx="1081377" cy="803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645620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E155B-53F3-4DAD-B9A3-92FC3BDFC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5144" y="14122"/>
            <a:ext cx="9349292" cy="848222"/>
          </a:xfrm>
        </p:spPr>
        <p:txBody>
          <a:bodyPr>
            <a:noAutofit/>
          </a:bodyPr>
          <a:lstStyle/>
          <a:p>
            <a:pPr algn="ctr"/>
            <a:r>
              <a:rPr 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2. (PSQ3a) Number of Reporting Error  /1000 investigations  (Radiology) </a:t>
            </a:r>
            <a:endParaRPr lang="en-IN" sz="2400" b="1" spc="100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823B6434-10A5-4245-9F21-3FCA8D44C10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15563" y="1684040"/>
          <a:ext cx="11291937" cy="4831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5B51D827-7B87-4024-A016-44E97129EB2E}"/>
              </a:ext>
            </a:extLst>
          </p:cNvPr>
          <p:cNvSpPr/>
          <p:nvPr/>
        </p:nvSpPr>
        <p:spPr>
          <a:xfrm>
            <a:off x="9692640" y="1495313"/>
            <a:ext cx="2226827" cy="287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Benchmark</a:t>
            </a:r>
            <a:r>
              <a:rPr lang="en-US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0%</a:t>
            </a:r>
            <a:endParaRPr lang="en-U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19A76B-E4C9-4609-9540-B0FAFEE7AD26}"/>
              </a:ext>
            </a:extLst>
          </p:cNvPr>
          <p:cNvSpPr/>
          <p:nvPr/>
        </p:nvSpPr>
        <p:spPr>
          <a:xfrm>
            <a:off x="2230418" y="805283"/>
            <a:ext cx="8150712" cy="63624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128" b="1" i="0" u="none" strike="noStrike" kern="1200" spc="100" baseline="0">
                <a:solidFill>
                  <a:prstClr val="white">
                    <a:lumMod val="95000"/>
                  </a:prst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sz="2000" b="1" spc="1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Formula- Number of reporting errors/ Number of tests performed  (Radiology)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9E7F45-9759-4E74-9945-2960A4B93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GOVERNMENT SPINE INSTITUTE,AHMEDABAD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291DE7-276F-4A92-AC3C-F4332E041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AC2A-1E13-4D87-A03F-E60F767842EF}" type="slidenum">
              <a:rPr lang="en-IN" smtClean="0"/>
              <a:t>9</a:t>
            </a:fld>
            <a:endParaRPr lang="en-IN"/>
          </a:p>
        </p:txBody>
      </p:sp>
      <p:pic>
        <p:nvPicPr>
          <p:cNvPr id="8" name="Picture 7" descr="Image result for government spine institute logo">
            <a:extLst>
              <a:ext uri="{FF2B5EF4-FFF2-40B4-BE49-F238E27FC236}">
                <a16:creationId xmlns:a16="http://schemas.microsoft.com/office/drawing/2014/main" id="{823A6801-B34D-4038-B5E6-268B33A7AA9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3286" y="72"/>
            <a:ext cx="1238649" cy="96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D:\Desktop\nabh.png">
            <a:extLst>
              <a:ext uri="{FF2B5EF4-FFF2-40B4-BE49-F238E27FC236}">
                <a16:creationId xmlns:a16="http://schemas.microsoft.com/office/drawing/2014/main" id="{915270F2-3B03-4035-948D-06FAFA8E8DB5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1877"/>
            <a:ext cx="1081377" cy="803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521482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E155B-53F3-4DAD-B9A3-92FC3BDFC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5144" y="14122"/>
            <a:ext cx="9349292" cy="848222"/>
          </a:xfrm>
        </p:spPr>
        <p:txBody>
          <a:bodyPr>
            <a:noAutofit/>
          </a:bodyPr>
          <a:lstStyle/>
          <a:p>
            <a:pPr algn="ctr"/>
            <a:r>
              <a:rPr 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2. (PSQ3a) Number of Reporting Error  /1000 investigations  (Pathology) </a:t>
            </a:r>
            <a:endParaRPr lang="en-IN" sz="2400" b="1" spc="100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823B6434-10A5-4245-9F21-3FCA8D44C10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15563" y="1684040"/>
          <a:ext cx="11291937" cy="4831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5B51D827-7B87-4024-A016-44E97129EB2E}"/>
              </a:ext>
            </a:extLst>
          </p:cNvPr>
          <p:cNvSpPr/>
          <p:nvPr/>
        </p:nvSpPr>
        <p:spPr>
          <a:xfrm>
            <a:off x="9692640" y="1495313"/>
            <a:ext cx="2226827" cy="287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Benchmark</a:t>
            </a:r>
            <a:r>
              <a:rPr lang="en-US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0%</a:t>
            </a:r>
            <a:endParaRPr lang="en-U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19A76B-E4C9-4609-9540-B0FAFEE7AD26}"/>
              </a:ext>
            </a:extLst>
          </p:cNvPr>
          <p:cNvSpPr/>
          <p:nvPr/>
        </p:nvSpPr>
        <p:spPr>
          <a:xfrm>
            <a:off x="2230418" y="805283"/>
            <a:ext cx="8150712" cy="63624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128" b="1" i="0" u="none" strike="noStrike" kern="1200" spc="100" baseline="0">
                <a:solidFill>
                  <a:prstClr val="white">
                    <a:lumMod val="95000"/>
                  </a:prst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sz="2000" b="1" spc="1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Formula- Number of reporting errors/ Number of tests performed   (Pathology)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19D90F-C9C7-4E4E-85EA-8A8D99C71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GOVERNMENT SPINE INSTITUTE,AHMEDABAD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DBF9D3-434A-4496-87D3-4D556A38D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AC2A-1E13-4D87-A03F-E60F767842EF}" type="slidenum">
              <a:rPr lang="en-IN" smtClean="0"/>
              <a:t>10</a:t>
            </a:fld>
            <a:endParaRPr lang="en-IN"/>
          </a:p>
        </p:txBody>
      </p:sp>
      <p:pic>
        <p:nvPicPr>
          <p:cNvPr id="8" name="Picture 7" descr="Image result for government spine institute logo">
            <a:extLst>
              <a:ext uri="{FF2B5EF4-FFF2-40B4-BE49-F238E27FC236}">
                <a16:creationId xmlns:a16="http://schemas.microsoft.com/office/drawing/2014/main" id="{B96A6DB8-7222-4650-8BE6-185D6E1F879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3286" y="72"/>
            <a:ext cx="1238649" cy="96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D:\Desktop\nabh.png">
            <a:extLst>
              <a:ext uri="{FF2B5EF4-FFF2-40B4-BE49-F238E27FC236}">
                <a16:creationId xmlns:a16="http://schemas.microsoft.com/office/drawing/2014/main" id="{C2D1C6B1-BD61-42BC-8E7A-ACD74A25A210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1877"/>
            <a:ext cx="1081377" cy="803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734998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E155B-53F3-4DAD-B9A3-92FC3BDFC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5144" y="14122"/>
            <a:ext cx="9349292" cy="848222"/>
          </a:xfrm>
        </p:spPr>
        <p:txBody>
          <a:bodyPr>
            <a:noAutofit/>
          </a:bodyPr>
          <a:lstStyle/>
          <a:p>
            <a:pPr algn="ctr"/>
            <a:r>
              <a:rPr 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3. (PSQ3a) </a:t>
            </a:r>
            <a:r>
              <a:rPr lang="en-US" alt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Percentage of adherence to safety precautions by employees working in diagnostics.( </a:t>
            </a:r>
            <a:r>
              <a:rPr lang="en-IN" alt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Radiology)</a:t>
            </a:r>
            <a:endParaRPr lang="en-IN" sz="2400" b="1" spc="100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823B6434-10A5-4245-9F21-3FCA8D44C10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15563" y="1684040"/>
          <a:ext cx="11291937" cy="4831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5B51D827-7B87-4024-A016-44E97129EB2E}"/>
              </a:ext>
            </a:extLst>
          </p:cNvPr>
          <p:cNvSpPr/>
          <p:nvPr/>
        </p:nvSpPr>
        <p:spPr>
          <a:xfrm>
            <a:off x="9692640" y="1495313"/>
            <a:ext cx="2226827" cy="287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Benchmark</a:t>
            </a:r>
            <a:r>
              <a:rPr lang="en-US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100%</a:t>
            </a:r>
            <a:endParaRPr lang="en-U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19A76B-E4C9-4609-9540-B0FAFEE7AD26}"/>
              </a:ext>
            </a:extLst>
          </p:cNvPr>
          <p:cNvSpPr/>
          <p:nvPr/>
        </p:nvSpPr>
        <p:spPr>
          <a:xfrm>
            <a:off x="1258645" y="805283"/>
            <a:ext cx="10094258" cy="63624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28" b="1" i="0" u="none" strike="noStrike" kern="1200" spc="100" baseline="0">
                <a:solidFill>
                  <a:prstClr val="white">
                    <a:lumMod val="95000"/>
                  </a:prst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sz="2000" b="1" spc="1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Formula- Number of employees adhering to safety precautions/Number of employees sampled (Radiology)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A6F521-49DB-4224-B760-1DBB572D7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GOVERNMENT SPINE INSTITUTE,AHMEDABAD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FA1D93-DC7D-4A2B-94FF-D53B95A15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AC2A-1E13-4D87-A03F-E60F767842EF}" type="slidenum">
              <a:rPr lang="en-IN" smtClean="0"/>
              <a:t>11</a:t>
            </a:fld>
            <a:endParaRPr lang="en-IN"/>
          </a:p>
        </p:txBody>
      </p:sp>
      <p:pic>
        <p:nvPicPr>
          <p:cNvPr id="8" name="Picture 7" descr="Image result for government spine institute logo">
            <a:extLst>
              <a:ext uri="{FF2B5EF4-FFF2-40B4-BE49-F238E27FC236}">
                <a16:creationId xmlns:a16="http://schemas.microsoft.com/office/drawing/2014/main" id="{333782FE-12CF-4CE7-9483-193FEF12C8B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3286" y="72"/>
            <a:ext cx="1238649" cy="96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D:\Desktop\nabh.png">
            <a:extLst>
              <a:ext uri="{FF2B5EF4-FFF2-40B4-BE49-F238E27FC236}">
                <a16:creationId xmlns:a16="http://schemas.microsoft.com/office/drawing/2014/main" id="{2F784F1E-51C4-408C-845C-1537382B8436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1877"/>
            <a:ext cx="1081377" cy="803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501890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E155B-53F3-4DAD-B9A3-92FC3BDFC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734" y="74428"/>
            <a:ext cx="9349292" cy="891778"/>
          </a:xfrm>
        </p:spPr>
        <p:txBody>
          <a:bodyPr>
            <a:noAutofit/>
          </a:bodyPr>
          <a:lstStyle/>
          <a:p>
            <a:pPr algn="ctr"/>
            <a:br>
              <a:rPr 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3. (PSQ3a) </a:t>
            </a:r>
            <a:r>
              <a:rPr lang="en-US" alt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Percentage of adherence to safety precautions by employees working in diagnostics</a:t>
            </a:r>
            <a:r>
              <a:rPr lang="en-US" sz="2400" b="1" spc="1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(Pathology)</a:t>
            </a:r>
            <a:r>
              <a:rPr lang="en-US" alt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br>
              <a:rPr lang="en-US" alt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</a:br>
            <a:endParaRPr lang="en-IN" sz="2400" b="1" spc="100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823B6434-10A5-4245-9F21-3FCA8D44C10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15563" y="1684040"/>
          <a:ext cx="11291937" cy="4831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5B51D827-7B87-4024-A016-44E97129EB2E}"/>
              </a:ext>
            </a:extLst>
          </p:cNvPr>
          <p:cNvSpPr/>
          <p:nvPr/>
        </p:nvSpPr>
        <p:spPr>
          <a:xfrm>
            <a:off x="9692640" y="1495313"/>
            <a:ext cx="2226827" cy="287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Benchmark</a:t>
            </a:r>
            <a:r>
              <a:rPr lang="en-US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100%</a:t>
            </a:r>
            <a:endParaRPr lang="en-U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19A76B-E4C9-4609-9540-B0FAFEE7AD26}"/>
              </a:ext>
            </a:extLst>
          </p:cNvPr>
          <p:cNvSpPr/>
          <p:nvPr/>
        </p:nvSpPr>
        <p:spPr>
          <a:xfrm>
            <a:off x="1367564" y="859068"/>
            <a:ext cx="10094258" cy="63624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128" b="1" i="0" u="none" strike="noStrike" kern="1200" spc="100" baseline="0">
                <a:solidFill>
                  <a:prstClr val="white">
                    <a:lumMod val="95000"/>
                  </a:prst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sz="2000" b="1" spc="1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Formula- Number of employees adhering to safety precautions/Number of employees sampled(Pathology)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9848F4-EBBB-4AB4-BE14-0D345143B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GOVERNMENT SPINE INSTITUTE,AHMEDABAD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0DE8DD-3228-4EFF-A77D-BF9DB24AC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AC2A-1E13-4D87-A03F-E60F767842EF}" type="slidenum">
              <a:rPr lang="en-IN" smtClean="0"/>
              <a:t>12</a:t>
            </a:fld>
            <a:endParaRPr lang="en-IN"/>
          </a:p>
        </p:txBody>
      </p:sp>
      <p:pic>
        <p:nvPicPr>
          <p:cNvPr id="8" name="Picture 7" descr="Image result for government spine institute logo">
            <a:extLst>
              <a:ext uri="{FF2B5EF4-FFF2-40B4-BE49-F238E27FC236}">
                <a16:creationId xmlns:a16="http://schemas.microsoft.com/office/drawing/2014/main" id="{975CCF81-C1D2-4422-9364-54F9ABF00D7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3286" y="72"/>
            <a:ext cx="1238649" cy="96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D:\Desktop\nabh.png">
            <a:extLst>
              <a:ext uri="{FF2B5EF4-FFF2-40B4-BE49-F238E27FC236}">
                <a16:creationId xmlns:a16="http://schemas.microsoft.com/office/drawing/2014/main" id="{31B7AD96-9376-414C-B757-A9082674CAEF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1877"/>
            <a:ext cx="1081377" cy="803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637625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E155B-53F3-4DAD-B9A3-92FC3BDFC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5144" y="14122"/>
            <a:ext cx="9349292" cy="848222"/>
          </a:xfrm>
        </p:spPr>
        <p:txBody>
          <a:bodyPr>
            <a:noAutofit/>
          </a:bodyPr>
          <a:lstStyle/>
          <a:p>
            <a:pPr algn="ctr"/>
            <a:r>
              <a:rPr 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4. (PSQ3a) </a:t>
            </a:r>
            <a:r>
              <a:rPr lang="en-IN" alt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Incidence of medication errors- Prescription </a:t>
            </a:r>
            <a:endParaRPr lang="en-IN" sz="2400" b="1" spc="100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823B6434-10A5-4245-9F21-3FCA8D44C10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15563" y="1684040"/>
          <a:ext cx="11291937" cy="4831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5B51D827-7B87-4024-A016-44E97129EB2E}"/>
              </a:ext>
            </a:extLst>
          </p:cNvPr>
          <p:cNvSpPr/>
          <p:nvPr/>
        </p:nvSpPr>
        <p:spPr>
          <a:xfrm>
            <a:off x="9692640" y="1495313"/>
            <a:ext cx="2226827" cy="287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Benchmark</a:t>
            </a:r>
            <a:r>
              <a:rPr lang="en-US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5%</a:t>
            </a:r>
            <a:endParaRPr lang="en-U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19A76B-E4C9-4609-9540-B0FAFEE7AD26}"/>
              </a:ext>
            </a:extLst>
          </p:cNvPr>
          <p:cNvSpPr/>
          <p:nvPr/>
        </p:nvSpPr>
        <p:spPr>
          <a:xfrm>
            <a:off x="1367564" y="859068"/>
            <a:ext cx="10094258" cy="63624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128" b="1" i="0" u="none" strike="noStrike" kern="1200" spc="100" baseline="0">
                <a:solidFill>
                  <a:prstClr val="white">
                    <a:lumMod val="95000"/>
                  </a:prst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sz="2000" b="1" spc="1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Formula- </a:t>
            </a:r>
            <a:r>
              <a:rPr lang="en-US" sz="2000" b="1" spc="100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a.Total</a:t>
            </a:r>
            <a:r>
              <a:rPr lang="en-US" sz="2000" b="1" spc="1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Number of prescription errors/Total number of prescriptions reviewed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EA4447-4C9E-4579-B0C3-DBF5A9CE6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GOVERNMENT SPINE INSTITUTE,AHMEDABAD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45C0EF-EBEA-44F7-A45B-54FE0E1C6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AC2A-1E13-4D87-A03F-E60F767842EF}" type="slidenum">
              <a:rPr lang="en-IN" smtClean="0"/>
              <a:t>13</a:t>
            </a:fld>
            <a:endParaRPr lang="en-IN"/>
          </a:p>
        </p:txBody>
      </p:sp>
      <p:pic>
        <p:nvPicPr>
          <p:cNvPr id="8" name="Picture 7" descr="Image result for government spine institute logo">
            <a:extLst>
              <a:ext uri="{FF2B5EF4-FFF2-40B4-BE49-F238E27FC236}">
                <a16:creationId xmlns:a16="http://schemas.microsoft.com/office/drawing/2014/main" id="{2405EC5E-9AF6-4C79-8F6A-3BCE1BD4E51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3286" y="72"/>
            <a:ext cx="1238649" cy="96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D:\Desktop\nabh.png">
            <a:extLst>
              <a:ext uri="{FF2B5EF4-FFF2-40B4-BE49-F238E27FC236}">
                <a16:creationId xmlns:a16="http://schemas.microsoft.com/office/drawing/2014/main" id="{29BBE05E-E6F6-4737-847D-3B1169C8447D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1877"/>
            <a:ext cx="1081377" cy="803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242635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E155B-53F3-4DAD-B9A3-92FC3BDFC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5144" y="14122"/>
            <a:ext cx="9349292" cy="848222"/>
          </a:xfrm>
        </p:spPr>
        <p:txBody>
          <a:bodyPr>
            <a:noAutofit/>
          </a:bodyPr>
          <a:lstStyle/>
          <a:p>
            <a:pPr algn="ctr"/>
            <a:r>
              <a:rPr 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5. (PSQ3a) </a:t>
            </a:r>
            <a:r>
              <a:rPr lang="en-US" alt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Percentage of medication charts with </a:t>
            </a:r>
            <a:br>
              <a:rPr lang="en-US" alt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-US" alt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error prone abbreviations </a:t>
            </a:r>
            <a:endParaRPr lang="en-IN" sz="2400" b="1" spc="100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823B6434-10A5-4245-9F21-3FCA8D44C10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15563" y="1684040"/>
          <a:ext cx="11291937" cy="4831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5B51D827-7B87-4024-A016-44E97129EB2E}"/>
              </a:ext>
            </a:extLst>
          </p:cNvPr>
          <p:cNvSpPr/>
          <p:nvPr/>
        </p:nvSpPr>
        <p:spPr>
          <a:xfrm>
            <a:off x="9692640" y="1495313"/>
            <a:ext cx="2226827" cy="287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Benchmark</a:t>
            </a:r>
            <a:r>
              <a:rPr lang="en-US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0%</a:t>
            </a:r>
            <a:endParaRPr lang="en-U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19A76B-E4C9-4609-9540-B0FAFEE7AD26}"/>
              </a:ext>
            </a:extLst>
          </p:cNvPr>
          <p:cNvSpPr/>
          <p:nvPr/>
        </p:nvSpPr>
        <p:spPr>
          <a:xfrm>
            <a:off x="1367564" y="859068"/>
            <a:ext cx="10094258" cy="63624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28" b="1" i="0" u="none" strike="noStrike" kern="1200" spc="100" baseline="0">
                <a:solidFill>
                  <a:prstClr val="white">
                    <a:lumMod val="95000"/>
                  </a:prst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sz="1800" b="1" dirty="0">
                <a:effectLst/>
              </a:rPr>
              <a:t> </a:t>
            </a:r>
            <a:r>
              <a:rPr lang="en-US" sz="2000" b="1" spc="1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Formula- Number of medication charts with error prone abbreviations/Number of medication charts reviewed</a:t>
            </a:r>
            <a:endParaRPr lang="en-US" sz="18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4E3C9A-F38A-48D7-8A2E-76641ABB0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GOVERNMENT SPINE INSTITUTE,AHMEDABAD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A94DF3-8596-4276-A382-BAD81ABBB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AC2A-1E13-4D87-A03F-E60F767842EF}" type="slidenum">
              <a:rPr lang="en-IN" smtClean="0"/>
              <a:t>14</a:t>
            </a:fld>
            <a:endParaRPr lang="en-IN"/>
          </a:p>
        </p:txBody>
      </p:sp>
      <p:pic>
        <p:nvPicPr>
          <p:cNvPr id="8" name="Picture 7" descr="Image result for government spine institute logo">
            <a:extLst>
              <a:ext uri="{FF2B5EF4-FFF2-40B4-BE49-F238E27FC236}">
                <a16:creationId xmlns:a16="http://schemas.microsoft.com/office/drawing/2014/main" id="{DAE77596-91AB-4BE9-8B62-FE881CE9056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3286" y="72"/>
            <a:ext cx="1238649" cy="96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D:\Desktop\nabh.png">
            <a:extLst>
              <a:ext uri="{FF2B5EF4-FFF2-40B4-BE49-F238E27FC236}">
                <a16:creationId xmlns:a16="http://schemas.microsoft.com/office/drawing/2014/main" id="{EB5E07D5-8AD9-4246-AF6A-68DCB200F131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1877"/>
            <a:ext cx="1081377" cy="803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058289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E155B-53F3-4DAD-B9A3-92FC3BDFC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5144" y="14122"/>
            <a:ext cx="9349292" cy="848222"/>
          </a:xfrm>
        </p:spPr>
        <p:txBody>
          <a:bodyPr>
            <a:noAutofit/>
          </a:bodyPr>
          <a:lstStyle/>
          <a:p>
            <a:pPr algn="ctr"/>
            <a:r>
              <a:rPr 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6. (PSQ3a) Percentage of in-patients developing adverse drug reaction</a:t>
            </a:r>
            <a:endParaRPr lang="en-IN" sz="2400" b="1" spc="100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823B6434-10A5-4245-9F21-3FCA8D44C10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15563" y="1684040"/>
          <a:ext cx="11291937" cy="4831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5B51D827-7B87-4024-A016-44E97129EB2E}"/>
              </a:ext>
            </a:extLst>
          </p:cNvPr>
          <p:cNvSpPr/>
          <p:nvPr/>
        </p:nvSpPr>
        <p:spPr>
          <a:xfrm>
            <a:off x="9692640" y="1495313"/>
            <a:ext cx="2226827" cy="287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Benchmark</a:t>
            </a:r>
            <a:r>
              <a:rPr lang="en-US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0%</a:t>
            </a:r>
            <a:endParaRPr lang="en-U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19A76B-E4C9-4609-9540-B0FAFEE7AD26}"/>
              </a:ext>
            </a:extLst>
          </p:cNvPr>
          <p:cNvSpPr/>
          <p:nvPr/>
        </p:nvSpPr>
        <p:spPr>
          <a:xfrm>
            <a:off x="1367564" y="859068"/>
            <a:ext cx="10094258" cy="63624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28" b="1" i="0" u="none" strike="noStrike" kern="1200" spc="100" baseline="0">
                <a:solidFill>
                  <a:prstClr val="white">
                    <a:lumMod val="95000"/>
                  </a:prst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sz="1800" b="1" dirty="0">
                <a:effectLst/>
              </a:rPr>
              <a:t> </a:t>
            </a:r>
            <a:r>
              <a:rPr lang="en-US" sz="2000" b="1" spc="1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Formula- Number of patients developing adverse drug reaction/Number of in patients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B54E0-600A-42A8-9B49-2B22BA53A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GOVERNMENT SPINE INSTITUTE,AHMEDABAD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AE7E3D-A22A-427E-817E-DB38FEF16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AC2A-1E13-4D87-A03F-E60F767842EF}" type="slidenum">
              <a:rPr lang="en-IN" smtClean="0"/>
              <a:t>15</a:t>
            </a:fld>
            <a:endParaRPr lang="en-IN"/>
          </a:p>
        </p:txBody>
      </p:sp>
      <p:pic>
        <p:nvPicPr>
          <p:cNvPr id="8" name="Picture 7" descr="Image result for government spine institute logo">
            <a:extLst>
              <a:ext uri="{FF2B5EF4-FFF2-40B4-BE49-F238E27FC236}">
                <a16:creationId xmlns:a16="http://schemas.microsoft.com/office/drawing/2014/main" id="{EE853ADA-C247-4C5A-9750-23F66C85F43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3286" y="72"/>
            <a:ext cx="1238649" cy="96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D:\Desktop\nabh.png">
            <a:extLst>
              <a:ext uri="{FF2B5EF4-FFF2-40B4-BE49-F238E27FC236}">
                <a16:creationId xmlns:a16="http://schemas.microsoft.com/office/drawing/2014/main" id="{047AD3E8-8703-46D5-95C9-C16BB281250E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1877"/>
            <a:ext cx="1081377" cy="803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477342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E155B-53F3-4DAD-B9A3-92FC3BDFC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5144" y="14122"/>
            <a:ext cx="9349292" cy="848222"/>
          </a:xfrm>
        </p:spPr>
        <p:txBody>
          <a:bodyPr>
            <a:noAutofit/>
          </a:bodyPr>
          <a:lstStyle/>
          <a:p>
            <a:pPr algn="ctr"/>
            <a:r>
              <a:rPr 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7. (PSQ3a) </a:t>
            </a:r>
            <a:r>
              <a:rPr lang="en-US" alt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Percentage of unplanned return to OT </a:t>
            </a:r>
            <a:endParaRPr lang="en-IN" sz="2400" b="1" spc="100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823B6434-10A5-4245-9F21-3FCA8D44C10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15563" y="1684040"/>
          <a:ext cx="11291937" cy="4831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5B51D827-7B87-4024-A016-44E97129EB2E}"/>
              </a:ext>
            </a:extLst>
          </p:cNvPr>
          <p:cNvSpPr/>
          <p:nvPr/>
        </p:nvSpPr>
        <p:spPr>
          <a:xfrm>
            <a:off x="9692640" y="1495313"/>
            <a:ext cx="2226827" cy="287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Benchmark</a:t>
            </a:r>
            <a:r>
              <a:rPr lang="en-US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0%</a:t>
            </a:r>
            <a:endParaRPr lang="en-U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19A76B-E4C9-4609-9540-B0FAFEE7AD26}"/>
              </a:ext>
            </a:extLst>
          </p:cNvPr>
          <p:cNvSpPr/>
          <p:nvPr/>
        </p:nvSpPr>
        <p:spPr>
          <a:xfrm>
            <a:off x="1367564" y="859068"/>
            <a:ext cx="10094258" cy="63624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28" b="1" i="0" u="none" strike="noStrike" kern="1200" spc="100" baseline="0">
                <a:solidFill>
                  <a:prstClr val="white">
                    <a:lumMod val="95000"/>
                  </a:prst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sz="1800" b="1" dirty="0">
                <a:effectLst/>
              </a:rPr>
              <a:t> </a:t>
            </a:r>
            <a:r>
              <a:rPr lang="en-US" sz="2000" b="1" spc="1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Formula- Number of unplanned return  to OT/Number of patient operated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7A00C9-1109-4213-AD7B-F21009AF6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GOVERNMENT SPINE INSTITUTE,AHMEDABAD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80F253-AC14-4036-B16E-B58A471B8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AC2A-1E13-4D87-A03F-E60F767842EF}" type="slidenum">
              <a:rPr lang="en-IN" smtClean="0"/>
              <a:t>16</a:t>
            </a:fld>
            <a:endParaRPr lang="en-IN"/>
          </a:p>
        </p:txBody>
      </p:sp>
      <p:pic>
        <p:nvPicPr>
          <p:cNvPr id="8" name="Picture 7" descr="Image result for government spine institute logo">
            <a:extLst>
              <a:ext uri="{FF2B5EF4-FFF2-40B4-BE49-F238E27FC236}">
                <a16:creationId xmlns:a16="http://schemas.microsoft.com/office/drawing/2014/main" id="{7BF6C77E-9E73-4FF5-9C51-DE9AB748B29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3286" y="72"/>
            <a:ext cx="1238649" cy="96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D:\Desktop\nabh.png">
            <a:extLst>
              <a:ext uri="{FF2B5EF4-FFF2-40B4-BE49-F238E27FC236}">
                <a16:creationId xmlns:a16="http://schemas.microsoft.com/office/drawing/2014/main" id="{F7D9E49E-E7E3-417E-B8C9-24FD73007ED4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1877"/>
            <a:ext cx="1081377" cy="803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833660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E155B-53F3-4DAD-B9A3-92FC3BDFC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178" y="99186"/>
            <a:ext cx="10877322" cy="848222"/>
          </a:xfrm>
        </p:spPr>
        <p:txBody>
          <a:bodyPr>
            <a:noAutofit/>
          </a:bodyPr>
          <a:lstStyle/>
          <a:p>
            <a:pPr algn="ctr"/>
            <a:r>
              <a:rPr 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8. (PSQ3a) </a:t>
            </a:r>
            <a:r>
              <a:rPr lang="en-US" alt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Percentage of cases where the organization’s procedure </a:t>
            </a:r>
            <a:br>
              <a:rPr lang="en-US" alt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-US" alt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to prevent adverse events like wrong site, wrong patient </a:t>
            </a:r>
            <a:br>
              <a:rPr lang="en-US" alt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-US" alt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and wrong surgery have been adhered to</a:t>
            </a:r>
            <a:endParaRPr lang="en-IN" sz="2400" b="1" spc="100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823B6434-10A5-4245-9F21-3FCA8D44C10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15563" y="1684040"/>
          <a:ext cx="11291937" cy="4831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5B51D827-7B87-4024-A016-44E97129EB2E}"/>
              </a:ext>
            </a:extLst>
          </p:cNvPr>
          <p:cNvSpPr/>
          <p:nvPr/>
        </p:nvSpPr>
        <p:spPr>
          <a:xfrm>
            <a:off x="9692640" y="1622908"/>
            <a:ext cx="2226827" cy="287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Benchmark</a:t>
            </a:r>
            <a:r>
              <a:rPr lang="en-US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100%</a:t>
            </a:r>
            <a:endParaRPr lang="en-U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19A76B-E4C9-4609-9540-B0FAFEE7AD26}"/>
              </a:ext>
            </a:extLst>
          </p:cNvPr>
          <p:cNvSpPr/>
          <p:nvPr/>
        </p:nvSpPr>
        <p:spPr>
          <a:xfrm>
            <a:off x="1367564" y="986663"/>
            <a:ext cx="10094258" cy="63624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28" b="1" i="0" u="none" strike="noStrike" kern="1200" spc="100" baseline="0">
                <a:solidFill>
                  <a:prstClr val="white">
                    <a:lumMod val="95000"/>
                  </a:prst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sz="1600" b="1" dirty="0">
                <a:effectLst/>
              </a:rPr>
              <a:t> </a:t>
            </a:r>
            <a:r>
              <a:rPr lang="en-US" sz="2000" b="1" spc="1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Formula- Number of case where the procedure was followed/Number of surgeries performed</a:t>
            </a:r>
            <a:endParaRPr lang="en-US" b="1" spc="1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1BBA0D-26C4-4435-9E99-053FF0B28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GOVERNMENT SPINE INSTITUTE,AHMEDABAD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63D35F-B822-4D87-8FAD-54F201671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AC2A-1E13-4D87-A03F-E60F767842EF}" type="slidenum">
              <a:rPr lang="en-IN" smtClean="0"/>
              <a:t>17</a:t>
            </a:fld>
            <a:endParaRPr lang="en-IN"/>
          </a:p>
        </p:txBody>
      </p:sp>
      <p:pic>
        <p:nvPicPr>
          <p:cNvPr id="8" name="Picture 7" descr="Image result for government spine institute logo">
            <a:extLst>
              <a:ext uri="{FF2B5EF4-FFF2-40B4-BE49-F238E27FC236}">
                <a16:creationId xmlns:a16="http://schemas.microsoft.com/office/drawing/2014/main" id="{F31EF906-3699-4F99-9891-97F8F841253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3286" y="72"/>
            <a:ext cx="1238649" cy="96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D:\Desktop\nabh.png">
            <a:extLst>
              <a:ext uri="{FF2B5EF4-FFF2-40B4-BE49-F238E27FC236}">
                <a16:creationId xmlns:a16="http://schemas.microsoft.com/office/drawing/2014/main" id="{085AA74F-6C77-4F91-954B-76613E9698FD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1877"/>
            <a:ext cx="1081377" cy="803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927295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E155B-53F3-4DAD-B9A3-92FC3BDFC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178" y="99186"/>
            <a:ext cx="10877322" cy="848222"/>
          </a:xfrm>
        </p:spPr>
        <p:txBody>
          <a:bodyPr>
            <a:noAutofit/>
          </a:bodyPr>
          <a:lstStyle/>
          <a:p>
            <a:pPr algn="ctr"/>
            <a:r>
              <a:rPr 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9. (PSQ3a) </a:t>
            </a:r>
            <a:r>
              <a:rPr lang="en-IN" alt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Percentage of transfusion reactions (1) Ward </a:t>
            </a:r>
            <a:endParaRPr lang="en-IN" sz="2400" b="1" spc="100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823B6434-10A5-4245-9F21-3FCA8D44C10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15563" y="1684040"/>
          <a:ext cx="11291937" cy="4831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5B51D827-7B87-4024-A016-44E97129EB2E}"/>
              </a:ext>
            </a:extLst>
          </p:cNvPr>
          <p:cNvSpPr/>
          <p:nvPr/>
        </p:nvSpPr>
        <p:spPr>
          <a:xfrm>
            <a:off x="9692640" y="1622908"/>
            <a:ext cx="2226827" cy="287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Benchmark</a:t>
            </a:r>
            <a:r>
              <a:rPr lang="en-US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0%</a:t>
            </a:r>
            <a:endParaRPr lang="en-U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19A76B-E4C9-4609-9540-B0FAFEE7AD26}"/>
              </a:ext>
            </a:extLst>
          </p:cNvPr>
          <p:cNvSpPr/>
          <p:nvPr/>
        </p:nvSpPr>
        <p:spPr>
          <a:xfrm>
            <a:off x="1367564" y="986663"/>
            <a:ext cx="10094258" cy="63624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28" b="1" i="0" u="none" strike="noStrike" kern="1200" spc="100" baseline="0">
                <a:solidFill>
                  <a:prstClr val="white">
                    <a:lumMod val="95000"/>
                  </a:prst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sz="1600" b="1" dirty="0">
                <a:effectLst/>
              </a:rPr>
              <a:t> </a:t>
            </a:r>
            <a:r>
              <a:rPr lang="en-US" sz="2000" b="1" spc="1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Formula- Number of transfusion reactions/Number of units transfused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8A7D01-5D0D-4892-94BD-0CB62628D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GOVERNMENT SPINE INSTITUTE,AHMEDABAD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CC4CD3-2C01-441A-ADD7-C4C474773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AC2A-1E13-4D87-A03F-E60F767842EF}" type="slidenum">
              <a:rPr lang="en-IN" smtClean="0"/>
              <a:t>18</a:t>
            </a:fld>
            <a:endParaRPr lang="en-IN"/>
          </a:p>
        </p:txBody>
      </p:sp>
      <p:pic>
        <p:nvPicPr>
          <p:cNvPr id="8" name="Picture 7" descr="Image result for government spine institute logo">
            <a:extLst>
              <a:ext uri="{FF2B5EF4-FFF2-40B4-BE49-F238E27FC236}">
                <a16:creationId xmlns:a16="http://schemas.microsoft.com/office/drawing/2014/main" id="{742625CA-BC67-4DDF-B133-9ED754630B2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3286" y="72"/>
            <a:ext cx="1238649" cy="96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D:\Desktop\nabh.png">
            <a:extLst>
              <a:ext uri="{FF2B5EF4-FFF2-40B4-BE49-F238E27FC236}">
                <a16:creationId xmlns:a16="http://schemas.microsoft.com/office/drawing/2014/main" id="{FFE482B8-1477-4AF6-B332-E41D42D8D854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1877"/>
            <a:ext cx="1081377" cy="803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649247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E155B-53F3-4DAD-B9A3-92FC3BDFC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178" y="99186"/>
            <a:ext cx="10877322" cy="848222"/>
          </a:xfrm>
        </p:spPr>
        <p:txBody>
          <a:bodyPr>
            <a:noAutofit/>
          </a:bodyPr>
          <a:lstStyle/>
          <a:p>
            <a:pPr algn="ctr"/>
            <a:r>
              <a:rPr 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9. (PSQ3a) </a:t>
            </a:r>
            <a:r>
              <a:rPr lang="en-IN" alt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Percentage of transfusion reactions (2) OT </a:t>
            </a:r>
            <a:endParaRPr lang="en-IN" sz="2400" b="1" spc="100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823B6434-10A5-4245-9F21-3FCA8D44C10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15563" y="1684040"/>
          <a:ext cx="11291937" cy="4831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5B51D827-7B87-4024-A016-44E97129EB2E}"/>
              </a:ext>
            </a:extLst>
          </p:cNvPr>
          <p:cNvSpPr/>
          <p:nvPr/>
        </p:nvSpPr>
        <p:spPr>
          <a:xfrm>
            <a:off x="9692640" y="1622908"/>
            <a:ext cx="2226827" cy="287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Benchmark</a:t>
            </a:r>
            <a:r>
              <a:rPr lang="en-US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0%</a:t>
            </a:r>
            <a:endParaRPr lang="en-U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19A76B-E4C9-4609-9540-B0FAFEE7AD26}"/>
              </a:ext>
            </a:extLst>
          </p:cNvPr>
          <p:cNvSpPr/>
          <p:nvPr/>
        </p:nvSpPr>
        <p:spPr>
          <a:xfrm>
            <a:off x="1367564" y="986663"/>
            <a:ext cx="10094258" cy="63624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1" i="0" u="none" strike="noStrike" kern="1200" cap="none" baseline="0">
                <a:solidFill>
                  <a:prstClr val="white">
                    <a:lumMod val="8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1600" b="1" dirty="0">
                <a:effectLst/>
              </a:rPr>
              <a:t> </a:t>
            </a:r>
            <a:r>
              <a:rPr lang="en-US" sz="2000" b="1" spc="1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Formula- Number of transfusion reactions/Number of units transfused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1" i="0" u="none" strike="noStrike" kern="1200" cap="none" baseline="0">
                <a:solidFill>
                  <a:prstClr val="white">
                    <a:lumMod val="8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2000" b="1" spc="1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(O.T.)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428BDE-6679-4E96-9956-9F35A99AC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GOVERNMENT SPINE INSTITUTE,AHMEDABAD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B14A7E-58C8-41F7-813D-5188177BF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AC2A-1E13-4D87-A03F-E60F767842EF}" type="slidenum">
              <a:rPr lang="en-IN" smtClean="0"/>
              <a:t>19</a:t>
            </a:fld>
            <a:endParaRPr lang="en-IN"/>
          </a:p>
        </p:txBody>
      </p:sp>
      <p:pic>
        <p:nvPicPr>
          <p:cNvPr id="8" name="Picture 7" descr="Image result for government spine institute logo">
            <a:extLst>
              <a:ext uri="{FF2B5EF4-FFF2-40B4-BE49-F238E27FC236}">
                <a16:creationId xmlns:a16="http://schemas.microsoft.com/office/drawing/2014/main" id="{A1D3EB66-659E-4B3D-ADCF-A189CF2D93D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3286" y="72"/>
            <a:ext cx="1238649" cy="96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D:\Desktop\nabh.png">
            <a:extLst>
              <a:ext uri="{FF2B5EF4-FFF2-40B4-BE49-F238E27FC236}">
                <a16:creationId xmlns:a16="http://schemas.microsoft.com/office/drawing/2014/main" id="{CFA2B3FD-D649-401F-82E0-CF0EDDDFFED8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1877"/>
            <a:ext cx="1081377" cy="803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558780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E155B-53F3-4DAD-B9A3-92FC3BDFC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178" y="99186"/>
            <a:ext cx="10877322" cy="848222"/>
          </a:xfrm>
        </p:spPr>
        <p:txBody>
          <a:bodyPr>
            <a:noAutofit/>
          </a:bodyPr>
          <a:lstStyle/>
          <a:p>
            <a:pPr algn="ctr"/>
            <a:r>
              <a:rPr 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18. (PSQ3b) Percentage of cases who received appropriate prophylactic antibiotics within the specified timeframe</a:t>
            </a:r>
            <a:endParaRPr lang="en-IN" sz="2400" b="1" spc="100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823B6434-10A5-4245-9F21-3FCA8D44C10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15563" y="1684040"/>
          <a:ext cx="11291937" cy="4831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5B51D827-7B87-4024-A016-44E97129EB2E}"/>
              </a:ext>
            </a:extLst>
          </p:cNvPr>
          <p:cNvSpPr/>
          <p:nvPr/>
        </p:nvSpPr>
        <p:spPr>
          <a:xfrm>
            <a:off x="9692640" y="1622908"/>
            <a:ext cx="2226827" cy="287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Benchmark</a:t>
            </a:r>
            <a:r>
              <a:rPr lang="en-US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100%</a:t>
            </a:r>
            <a:endParaRPr lang="en-U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19A76B-E4C9-4609-9540-B0FAFEE7AD26}"/>
              </a:ext>
            </a:extLst>
          </p:cNvPr>
          <p:cNvSpPr/>
          <p:nvPr/>
        </p:nvSpPr>
        <p:spPr>
          <a:xfrm>
            <a:off x="2371344" y="925530"/>
            <a:ext cx="7449312" cy="96998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62" b="1" i="0" u="none" strike="noStrike" kern="1200" cap="none" baseline="0">
                <a:solidFill>
                  <a:prstClr val="white">
                    <a:lumMod val="8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2000" b="1" spc="1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Percentage of cases who received appropriate prophylactic antibiotics/ Number of surgeries undertaken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AED88B-094B-433D-A1B6-EC97C136C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GOVERNMENT SPINE INSTITUTE,AHMEDABAD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192CB7-14BF-4295-AF97-11DB545FE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AC2A-1E13-4D87-A03F-E60F767842EF}" type="slidenum">
              <a:rPr lang="en-IN" smtClean="0"/>
              <a:t>20</a:t>
            </a:fld>
            <a:endParaRPr lang="en-IN"/>
          </a:p>
        </p:txBody>
      </p:sp>
      <p:pic>
        <p:nvPicPr>
          <p:cNvPr id="8" name="Picture 7" descr="Image result for government spine institute logo">
            <a:extLst>
              <a:ext uri="{FF2B5EF4-FFF2-40B4-BE49-F238E27FC236}">
                <a16:creationId xmlns:a16="http://schemas.microsoft.com/office/drawing/2014/main" id="{4A225046-0874-4548-9040-6FFA407CE14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3286" y="72"/>
            <a:ext cx="1238649" cy="96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D:\Desktop\nabh.png">
            <a:extLst>
              <a:ext uri="{FF2B5EF4-FFF2-40B4-BE49-F238E27FC236}">
                <a16:creationId xmlns:a16="http://schemas.microsoft.com/office/drawing/2014/main" id="{252CD770-D842-4E7C-BC27-2DA67C8B7855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1877"/>
            <a:ext cx="1081377" cy="803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922455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E155B-53F3-4DAD-B9A3-92FC3BDFC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178" y="99186"/>
            <a:ext cx="10877322" cy="848222"/>
          </a:xfrm>
        </p:spPr>
        <p:txBody>
          <a:bodyPr>
            <a:noAutofit/>
          </a:bodyPr>
          <a:lstStyle/>
          <a:p>
            <a:pPr algn="ctr"/>
            <a:r>
              <a:rPr 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19. (PSQ3c) </a:t>
            </a:r>
            <a:r>
              <a:rPr lang="en-US" alt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Percentage of re-scheduling of surgeries</a:t>
            </a:r>
            <a:endParaRPr lang="en-IN" sz="2400" b="1" spc="100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823B6434-10A5-4245-9F21-3FCA8D44C10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15563" y="1684040"/>
          <a:ext cx="11291937" cy="4831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5B51D827-7B87-4024-A016-44E97129EB2E}"/>
              </a:ext>
            </a:extLst>
          </p:cNvPr>
          <p:cNvSpPr/>
          <p:nvPr/>
        </p:nvSpPr>
        <p:spPr>
          <a:xfrm>
            <a:off x="9692640" y="1622908"/>
            <a:ext cx="2226827" cy="287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Benchmark</a:t>
            </a:r>
            <a:r>
              <a:rPr lang="en-US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0%</a:t>
            </a:r>
            <a:endParaRPr lang="en-U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19A76B-E4C9-4609-9540-B0FAFEE7AD26}"/>
              </a:ext>
            </a:extLst>
          </p:cNvPr>
          <p:cNvSpPr/>
          <p:nvPr/>
        </p:nvSpPr>
        <p:spPr>
          <a:xfrm>
            <a:off x="2371344" y="905476"/>
            <a:ext cx="7449312" cy="6563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spc="1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en-US" sz="2000" b="1" spc="1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Formula- Number of cases re-scheduled/Number of Surgeries planned</a:t>
            </a:r>
          </a:p>
          <a:p>
            <a:pPr algn="ctr"/>
            <a:endParaRPr lang="en-US" sz="2000" b="1" spc="1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00300F-BD5A-401D-A719-AA2436BC9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GOVERNMENT SPINE INSTITUTE,AHMEDABAD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644478-9DB6-48D3-8375-32E901207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AC2A-1E13-4D87-A03F-E60F767842EF}" type="slidenum">
              <a:rPr lang="en-IN" smtClean="0"/>
              <a:t>21</a:t>
            </a:fld>
            <a:endParaRPr lang="en-IN"/>
          </a:p>
        </p:txBody>
      </p:sp>
      <p:pic>
        <p:nvPicPr>
          <p:cNvPr id="8" name="Picture 7" descr="Image result for government spine institute logo">
            <a:extLst>
              <a:ext uri="{FF2B5EF4-FFF2-40B4-BE49-F238E27FC236}">
                <a16:creationId xmlns:a16="http://schemas.microsoft.com/office/drawing/2014/main" id="{6CD42065-AA61-457E-BEB5-A8BBEDD0B00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3286" y="72"/>
            <a:ext cx="1238649" cy="96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D:\Desktop\nabh.png">
            <a:extLst>
              <a:ext uri="{FF2B5EF4-FFF2-40B4-BE49-F238E27FC236}">
                <a16:creationId xmlns:a16="http://schemas.microsoft.com/office/drawing/2014/main" id="{E03F09B4-A1DB-4A47-AEAF-1BCB53AA2EA3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1877"/>
            <a:ext cx="1081377" cy="803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517719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E155B-53F3-4DAD-B9A3-92FC3BDFC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178" y="99186"/>
            <a:ext cx="10877322" cy="848222"/>
          </a:xfrm>
        </p:spPr>
        <p:txBody>
          <a:bodyPr>
            <a:noAutofit/>
          </a:bodyPr>
          <a:lstStyle/>
          <a:p>
            <a:pPr algn="ctr"/>
            <a:r>
              <a:rPr 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20. (PSQ3c) </a:t>
            </a:r>
            <a:r>
              <a:rPr lang="en-US" alt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Turnaround time for issue of blood and components – (</a:t>
            </a:r>
            <a:r>
              <a:rPr lang="en-US" altLang="en-US" sz="2400" b="1" spc="100" dirty="0" err="1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i</a:t>
            </a:r>
            <a:r>
              <a:rPr lang="en-US" alt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) Ward </a:t>
            </a:r>
            <a:endParaRPr lang="en-IN" sz="2400" b="1" spc="100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823B6434-10A5-4245-9F21-3FCA8D44C10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15563" y="1684040"/>
          <a:ext cx="11291937" cy="4831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5B51D827-7B87-4024-A016-44E97129EB2E}"/>
              </a:ext>
            </a:extLst>
          </p:cNvPr>
          <p:cNvSpPr/>
          <p:nvPr/>
        </p:nvSpPr>
        <p:spPr>
          <a:xfrm>
            <a:off x="9692640" y="1622908"/>
            <a:ext cx="2226827" cy="287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Benchmark</a:t>
            </a:r>
            <a:r>
              <a:rPr lang="en-US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24 Hours</a:t>
            </a:r>
            <a:endParaRPr lang="en-U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19A76B-E4C9-4609-9540-B0FAFEE7AD26}"/>
              </a:ext>
            </a:extLst>
          </p:cNvPr>
          <p:cNvSpPr/>
          <p:nvPr/>
        </p:nvSpPr>
        <p:spPr>
          <a:xfrm>
            <a:off x="2371344" y="905476"/>
            <a:ext cx="7449312" cy="6563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spc="1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en-US" sz="2000" b="1" spc="1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Formula- Sum of time taken from order to receive  / Total number of blood and blood components issued) </a:t>
            </a:r>
          </a:p>
          <a:p>
            <a:pPr algn="ctr"/>
            <a:endParaRPr lang="en-US" sz="2000" b="1" spc="1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E389C6-4D07-46D8-8437-EA10FE2B0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GOVERNMENT SPINE INSTITUTE,AHMEDABAD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16317D-D38C-4D9A-B957-28C7D23B3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AC2A-1E13-4D87-A03F-E60F767842EF}" type="slidenum">
              <a:rPr lang="en-IN" smtClean="0"/>
              <a:t>22</a:t>
            </a:fld>
            <a:endParaRPr lang="en-IN"/>
          </a:p>
        </p:txBody>
      </p:sp>
      <p:pic>
        <p:nvPicPr>
          <p:cNvPr id="8" name="Picture 7" descr="Image result for government spine institute logo">
            <a:extLst>
              <a:ext uri="{FF2B5EF4-FFF2-40B4-BE49-F238E27FC236}">
                <a16:creationId xmlns:a16="http://schemas.microsoft.com/office/drawing/2014/main" id="{73D91329-91BD-4712-A4E1-AC9E781AB12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0995" y="72"/>
            <a:ext cx="1190940" cy="96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D:\Desktop\nabh.png">
            <a:extLst>
              <a:ext uri="{FF2B5EF4-FFF2-40B4-BE49-F238E27FC236}">
                <a16:creationId xmlns:a16="http://schemas.microsoft.com/office/drawing/2014/main" id="{32DBB97F-BD17-4AD6-AC4C-1E19CBC31D03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1877"/>
            <a:ext cx="1081377" cy="803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300080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E155B-53F3-4DAD-B9A3-92FC3BDFC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178" y="99186"/>
            <a:ext cx="10877322" cy="848222"/>
          </a:xfrm>
        </p:spPr>
        <p:txBody>
          <a:bodyPr>
            <a:noAutofit/>
          </a:bodyPr>
          <a:lstStyle/>
          <a:p>
            <a:pPr algn="ctr"/>
            <a:r>
              <a:rPr 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 20 (PSQ3c) </a:t>
            </a:r>
            <a:r>
              <a:rPr lang="en-US" alt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Turnaround time for issue of blood and components – (2) OT </a:t>
            </a:r>
            <a:endParaRPr lang="en-IN" sz="2400" b="1" spc="100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823B6434-10A5-4245-9F21-3FCA8D44C10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15563" y="1684040"/>
          <a:ext cx="11291937" cy="4831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5B51D827-7B87-4024-A016-44E97129EB2E}"/>
              </a:ext>
            </a:extLst>
          </p:cNvPr>
          <p:cNvSpPr/>
          <p:nvPr/>
        </p:nvSpPr>
        <p:spPr>
          <a:xfrm>
            <a:off x="9692640" y="1622908"/>
            <a:ext cx="2226827" cy="287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Benchmark</a:t>
            </a:r>
            <a:r>
              <a:rPr lang="en-US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30 Min</a:t>
            </a:r>
            <a:endParaRPr lang="en-U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19A76B-E4C9-4609-9540-B0FAFEE7AD26}"/>
              </a:ext>
            </a:extLst>
          </p:cNvPr>
          <p:cNvSpPr/>
          <p:nvPr/>
        </p:nvSpPr>
        <p:spPr>
          <a:xfrm>
            <a:off x="2179674" y="905476"/>
            <a:ext cx="7832652" cy="6563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spc="1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en-US" sz="2000" b="1" spc="1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Formula- Sum of time taken from order to receive  / Total number of blood and blood components issued  (O.T.) </a:t>
            </a:r>
          </a:p>
          <a:p>
            <a:pPr algn="ctr"/>
            <a:endParaRPr lang="en-US" sz="2000" b="1" spc="1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79782D-DBDB-4217-A426-7D8DA74E8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GOVERNMENT SPINE INSTITUTE,AHMEDABAD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EE9EDA-441B-4544-8290-6B2BE138F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AC2A-1E13-4D87-A03F-E60F767842EF}" type="slidenum">
              <a:rPr lang="en-IN" smtClean="0"/>
              <a:t>23</a:t>
            </a:fld>
            <a:endParaRPr lang="en-IN"/>
          </a:p>
        </p:txBody>
      </p:sp>
      <p:pic>
        <p:nvPicPr>
          <p:cNvPr id="8" name="Picture 7" descr="Image result for government spine institute logo">
            <a:extLst>
              <a:ext uri="{FF2B5EF4-FFF2-40B4-BE49-F238E27FC236}">
                <a16:creationId xmlns:a16="http://schemas.microsoft.com/office/drawing/2014/main" id="{0C153483-5B82-4BCD-8301-C5526E1AE08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3286" y="72"/>
            <a:ext cx="1238649" cy="96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D:\Desktop\nabh.png">
            <a:extLst>
              <a:ext uri="{FF2B5EF4-FFF2-40B4-BE49-F238E27FC236}">
                <a16:creationId xmlns:a16="http://schemas.microsoft.com/office/drawing/2014/main" id="{27C4C141-9003-4A09-B443-848FB8002EF3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1877"/>
            <a:ext cx="1081377" cy="803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438902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E155B-53F3-4DAD-B9A3-92FC3BDFC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178" y="99186"/>
            <a:ext cx="10877322" cy="848222"/>
          </a:xfrm>
        </p:spPr>
        <p:txBody>
          <a:bodyPr>
            <a:noAutofit/>
          </a:bodyPr>
          <a:lstStyle/>
          <a:p>
            <a:pPr algn="ctr"/>
            <a:r>
              <a:rPr 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21. (PSQ3c) </a:t>
            </a:r>
            <a:r>
              <a:rPr lang="en-US" alt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Nurse- Patient ratio for  wards-1:6</a:t>
            </a:r>
            <a:endParaRPr lang="en-IN" sz="2400" b="1" spc="100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823B6434-10A5-4245-9F21-3FCA8D44C10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15563" y="1684040"/>
          <a:ext cx="11291937" cy="4831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5B51D827-7B87-4024-A016-44E97129EB2E}"/>
              </a:ext>
            </a:extLst>
          </p:cNvPr>
          <p:cNvSpPr/>
          <p:nvPr/>
        </p:nvSpPr>
        <p:spPr>
          <a:xfrm>
            <a:off x="9692640" y="1622908"/>
            <a:ext cx="2226827" cy="287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Benchmark</a:t>
            </a:r>
            <a:r>
              <a:rPr lang="en-US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1.06</a:t>
            </a:r>
            <a:endParaRPr lang="en-U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19A76B-E4C9-4609-9540-B0FAFEE7AD26}"/>
              </a:ext>
            </a:extLst>
          </p:cNvPr>
          <p:cNvSpPr/>
          <p:nvPr/>
        </p:nvSpPr>
        <p:spPr>
          <a:xfrm>
            <a:off x="2179674" y="905476"/>
            <a:ext cx="7832652" cy="6563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spc="1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en-US" sz="2000" b="1" spc="1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Formula- Number of nursing staff/Number of beds To be calculated for each shift separately.</a:t>
            </a:r>
          </a:p>
          <a:p>
            <a:pPr algn="ctr"/>
            <a:endParaRPr lang="en-US" sz="2000" b="1" spc="1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086F72-959E-4853-BC0C-B7C6948D2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GOVERNMENT SPINE INSTITUTE,AHMEDABAD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BFF6E4-AC67-452F-BF61-4767A5984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AC2A-1E13-4D87-A03F-E60F767842EF}" type="slidenum">
              <a:rPr lang="en-IN" smtClean="0"/>
              <a:t>24</a:t>
            </a:fld>
            <a:endParaRPr lang="en-IN"/>
          </a:p>
        </p:txBody>
      </p:sp>
      <p:pic>
        <p:nvPicPr>
          <p:cNvPr id="8" name="Picture 7" descr="Image result for government spine institute logo">
            <a:extLst>
              <a:ext uri="{FF2B5EF4-FFF2-40B4-BE49-F238E27FC236}">
                <a16:creationId xmlns:a16="http://schemas.microsoft.com/office/drawing/2014/main" id="{58EA449A-D341-4076-8A75-895870FB4E6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3286" y="72"/>
            <a:ext cx="1238649" cy="96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D:\Desktop\nabh.png">
            <a:extLst>
              <a:ext uri="{FF2B5EF4-FFF2-40B4-BE49-F238E27FC236}">
                <a16:creationId xmlns:a16="http://schemas.microsoft.com/office/drawing/2014/main" id="{B01C8247-7D7F-47D7-8468-9299F3DAD180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1877"/>
            <a:ext cx="1081377" cy="803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152793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E155B-53F3-4DAD-B9A3-92FC3BDFC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178" y="99186"/>
            <a:ext cx="10877322" cy="848222"/>
          </a:xfrm>
        </p:spPr>
        <p:txBody>
          <a:bodyPr>
            <a:noAutofit/>
          </a:bodyPr>
          <a:lstStyle/>
          <a:p>
            <a:pPr algn="ctr"/>
            <a:r>
              <a:rPr 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22. (PSQ3c) </a:t>
            </a:r>
            <a:r>
              <a:rPr lang="en-US" alt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Waiting time for </a:t>
            </a:r>
            <a:r>
              <a:rPr lang="en-IN" alt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Out patient consultation</a:t>
            </a:r>
            <a:endParaRPr lang="en-IN" sz="2400" b="1" spc="100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823B6434-10A5-4245-9F21-3FCA8D44C10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15563" y="1684040"/>
          <a:ext cx="11291937" cy="4831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5B51D827-7B87-4024-A016-44E97129EB2E}"/>
              </a:ext>
            </a:extLst>
          </p:cNvPr>
          <p:cNvSpPr/>
          <p:nvPr/>
        </p:nvSpPr>
        <p:spPr>
          <a:xfrm>
            <a:off x="9692640" y="1622908"/>
            <a:ext cx="2226827" cy="287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Benchmark</a:t>
            </a:r>
            <a:r>
              <a:rPr lang="en-US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15 Min</a:t>
            </a:r>
            <a:endParaRPr lang="en-U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19A76B-E4C9-4609-9540-B0FAFEE7AD26}"/>
              </a:ext>
            </a:extLst>
          </p:cNvPr>
          <p:cNvSpPr/>
          <p:nvPr/>
        </p:nvSpPr>
        <p:spPr>
          <a:xfrm>
            <a:off x="1350335" y="905476"/>
            <a:ext cx="9491330" cy="6563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spc="1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Formula- Sum of Patient- time for Consultation/Number of out patients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131F236-8582-4E86-BD5B-97314A63B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GOVERNMENT SPINE INSTITUTE,AHMEDABAD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14C694-84E8-4B3F-96C6-608075942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AC2A-1E13-4D87-A03F-E60F767842EF}" type="slidenum">
              <a:rPr lang="en-IN" smtClean="0"/>
              <a:t>25</a:t>
            </a:fld>
            <a:endParaRPr lang="en-IN"/>
          </a:p>
        </p:txBody>
      </p:sp>
      <p:pic>
        <p:nvPicPr>
          <p:cNvPr id="8" name="Picture 7" descr="Image result for government spine institute logo">
            <a:extLst>
              <a:ext uri="{FF2B5EF4-FFF2-40B4-BE49-F238E27FC236}">
                <a16:creationId xmlns:a16="http://schemas.microsoft.com/office/drawing/2014/main" id="{22FA6C21-E2D4-4395-B570-1239C012610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3286" y="72"/>
            <a:ext cx="1238649" cy="96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D:\Desktop\nabh.png">
            <a:extLst>
              <a:ext uri="{FF2B5EF4-FFF2-40B4-BE49-F238E27FC236}">
                <a16:creationId xmlns:a16="http://schemas.microsoft.com/office/drawing/2014/main" id="{7B44EB2B-7124-4DCE-B8A5-B7C38231E64D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1877"/>
            <a:ext cx="1081377" cy="803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682070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E155B-53F3-4DAD-B9A3-92FC3BDFC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178" y="99186"/>
            <a:ext cx="10877322" cy="848222"/>
          </a:xfrm>
        </p:spPr>
        <p:txBody>
          <a:bodyPr>
            <a:noAutofit/>
          </a:bodyPr>
          <a:lstStyle/>
          <a:p>
            <a:pPr algn="ctr"/>
            <a:r>
              <a:rPr 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23. (PSQ4c) </a:t>
            </a:r>
            <a:r>
              <a:rPr lang="en-US" alt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Waiting time for including </a:t>
            </a:r>
            <a:br>
              <a:rPr lang="en-US" alt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-US" alt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and Out patient consultation- (ii)diagnostics –X Ray </a:t>
            </a:r>
            <a:endParaRPr lang="en-IN" sz="2400" b="1" spc="100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823B6434-10A5-4245-9F21-3FCA8D44C10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15563" y="1684040"/>
          <a:ext cx="11291937" cy="4831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5B51D827-7B87-4024-A016-44E97129EB2E}"/>
              </a:ext>
            </a:extLst>
          </p:cNvPr>
          <p:cNvSpPr/>
          <p:nvPr/>
        </p:nvSpPr>
        <p:spPr>
          <a:xfrm>
            <a:off x="9692640" y="1622908"/>
            <a:ext cx="2226827" cy="287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Benchmark</a:t>
            </a:r>
            <a:r>
              <a:rPr lang="en-US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15 Min</a:t>
            </a:r>
            <a:endParaRPr lang="en-U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19A76B-E4C9-4609-9540-B0FAFEE7AD26}"/>
              </a:ext>
            </a:extLst>
          </p:cNvPr>
          <p:cNvSpPr/>
          <p:nvPr/>
        </p:nvSpPr>
        <p:spPr>
          <a:xfrm>
            <a:off x="871870" y="905476"/>
            <a:ext cx="10448260" cy="6563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spc="1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Formula- </a:t>
            </a:r>
            <a:r>
              <a:rPr lang="en-IN" b="1" spc="-10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Sum </a:t>
            </a:r>
            <a:r>
              <a:rPr lang="en-IN" b="1" spc="-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total</a:t>
            </a:r>
            <a:r>
              <a:rPr lang="en-IN" b="1" spc="-22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b="1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patient</a:t>
            </a:r>
            <a:r>
              <a:rPr lang="en-IN" b="1" spc="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b="1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reporting</a:t>
            </a:r>
            <a:r>
              <a:rPr lang="en-IN" b="1" spc="-22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b="1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time</a:t>
            </a:r>
            <a:r>
              <a:rPr lang="en-US" b="1" spc="1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/ </a:t>
            </a:r>
            <a:r>
              <a:rPr lang="en-IN" b="1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Number of</a:t>
            </a:r>
            <a:r>
              <a:rPr lang="en-IN" b="1" spc="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b="1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patients</a:t>
            </a:r>
            <a:r>
              <a:rPr lang="en-IN" b="1" spc="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b="1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reported in</a:t>
            </a:r>
            <a:r>
              <a:rPr lang="en-IN" b="1" spc="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b="1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Diagnostics</a:t>
            </a:r>
            <a:endParaRPr lang="en-US" b="1" spc="1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16E095-C5F7-4343-BBE7-EB2D65CBD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GOVERNMENT SPINE INSTITUTE,AHMEDABAD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0C5EDB-B57F-429D-A5EC-1ECD8AC1C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AC2A-1E13-4D87-A03F-E60F767842EF}" type="slidenum">
              <a:rPr lang="en-IN" smtClean="0"/>
              <a:t>26</a:t>
            </a:fld>
            <a:endParaRPr lang="en-IN"/>
          </a:p>
        </p:txBody>
      </p:sp>
      <p:pic>
        <p:nvPicPr>
          <p:cNvPr id="8" name="Picture 7" descr="Image result for government spine institute logo">
            <a:extLst>
              <a:ext uri="{FF2B5EF4-FFF2-40B4-BE49-F238E27FC236}">
                <a16:creationId xmlns:a16="http://schemas.microsoft.com/office/drawing/2014/main" id="{8A00A669-AFA8-4C4F-B92E-8A9DB6640CA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3286" y="72"/>
            <a:ext cx="1238649" cy="96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D:\Desktop\nabh.png">
            <a:extLst>
              <a:ext uri="{FF2B5EF4-FFF2-40B4-BE49-F238E27FC236}">
                <a16:creationId xmlns:a16="http://schemas.microsoft.com/office/drawing/2014/main" id="{FDE1395F-25FE-43DF-8192-6917EBC0FB4F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1877"/>
            <a:ext cx="1081377" cy="803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251453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E155B-53F3-4DAD-B9A3-92FC3BDFC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178" y="99186"/>
            <a:ext cx="10877322" cy="848222"/>
          </a:xfrm>
        </p:spPr>
        <p:txBody>
          <a:bodyPr>
            <a:noAutofit/>
          </a:bodyPr>
          <a:lstStyle/>
          <a:p>
            <a:pPr algn="ctr"/>
            <a:r>
              <a:rPr 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23. (PSQ4c) </a:t>
            </a:r>
            <a:r>
              <a:rPr lang="en-US" alt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Waiting time for including </a:t>
            </a:r>
            <a:br>
              <a:rPr lang="en-US" alt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-US" alt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and Out patient consultation- (ii)diagnostics –Laboratory </a:t>
            </a:r>
            <a:endParaRPr lang="en-IN" sz="2400" b="1" spc="100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823B6434-10A5-4245-9F21-3FCA8D44C10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15563" y="1684040"/>
          <a:ext cx="11291937" cy="4831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5B51D827-7B87-4024-A016-44E97129EB2E}"/>
              </a:ext>
            </a:extLst>
          </p:cNvPr>
          <p:cNvSpPr/>
          <p:nvPr/>
        </p:nvSpPr>
        <p:spPr>
          <a:xfrm>
            <a:off x="9692640" y="1622908"/>
            <a:ext cx="2226827" cy="287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Benchmark</a:t>
            </a:r>
            <a:r>
              <a:rPr lang="en-US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15 Min</a:t>
            </a:r>
            <a:endParaRPr lang="en-U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19A76B-E4C9-4609-9540-B0FAFEE7AD26}"/>
              </a:ext>
            </a:extLst>
          </p:cNvPr>
          <p:cNvSpPr/>
          <p:nvPr/>
        </p:nvSpPr>
        <p:spPr>
          <a:xfrm>
            <a:off x="871870" y="905476"/>
            <a:ext cx="10448260" cy="6563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spc="1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Formula- </a:t>
            </a:r>
            <a:r>
              <a:rPr lang="en-IN" sz="2000" b="1" spc="-10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Sum </a:t>
            </a:r>
            <a:r>
              <a:rPr lang="en-IN" sz="2000" b="1" spc="-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total</a:t>
            </a:r>
            <a:r>
              <a:rPr lang="en-IN" sz="2000" b="1" spc="-22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2000" b="1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patient</a:t>
            </a:r>
            <a:r>
              <a:rPr lang="en-IN" sz="2000" b="1" spc="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2000" b="1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reporting</a:t>
            </a:r>
            <a:r>
              <a:rPr lang="en-IN" sz="2000" b="1" spc="-22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2000" b="1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time</a:t>
            </a:r>
            <a:r>
              <a:rPr lang="en-US" sz="2000" b="1" spc="1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/ </a:t>
            </a:r>
            <a:r>
              <a:rPr lang="en-IN" sz="2000" b="1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Number of</a:t>
            </a:r>
            <a:r>
              <a:rPr lang="en-IN" sz="2000" b="1" spc="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2000" b="1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patients</a:t>
            </a:r>
            <a:r>
              <a:rPr lang="en-IN" sz="2000" b="1" spc="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2000" b="1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reported in</a:t>
            </a:r>
            <a:r>
              <a:rPr lang="en-IN" sz="2000" b="1" spc="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2000" b="1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Diagnostics</a:t>
            </a:r>
            <a:endParaRPr lang="en-US" sz="2000" b="1" spc="1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1F26EB-9868-455B-9257-50140CDC5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GOVERNMENT SPINE INSTITUTE,AHMEDABAD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8BF943-B903-4D74-A55D-352C268CD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AC2A-1E13-4D87-A03F-E60F767842EF}" type="slidenum">
              <a:rPr lang="en-IN" smtClean="0"/>
              <a:t>27</a:t>
            </a:fld>
            <a:endParaRPr lang="en-IN"/>
          </a:p>
        </p:txBody>
      </p:sp>
      <p:pic>
        <p:nvPicPr>
          <p:cNvPr id="8" name="Picture 7" descr="Image result for government spine institute logo">
            <a:extLst>
              <a:ext uri="{FF2B5EF4-FFF2-40B4-BE49-F238E27FC236}">
                <a16:creationId xmlns:a16="http://schemas.microsoft.com/office/drawing/2014/main" id="{BCC793F5-4658-4AB9-9455-A1A80B91C37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3286" y="72"/>
            <a:ext cx="1238649" cy="96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D:\Desktop\nabh.png">
            <a:extLst>
              <a:ext uri="{FF2B5EF4-FFF2-40B4-BE49-F238E27FC236}">
                <a16:creationId xmlns:a16="http://schemas.microsoft.com/office/drawing/2014/main" id="{13CCCF9E-8E46-41F2-A8F2-B08DFD177EB7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1877"/>
            <a:ext cx="1081377" cy="803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817405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E155B-53F3-4DAD-B9A3-92FC3BDFC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178" y="99186"/>
            <a:ext cx="10877322" cy="848222"/>
          </a:xfrm>
        </p:spPr>
        <p:txBody>
          <a:bodyPr>
            <a:noAutofit/>
          </a:bodyPr>
          <a:lstStyle/>
          <a:p>
            <a:pPr algn="ctr"/>
            <a:r>
              <a:rPr 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24. (PSQ4c) </a:t>
            </a:r>
            <a:r>
              <a:rPr lang="en-IN" alt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Time taken for discharge ( in Hours and min</a:t>
            </a:r>
            <a:r>
              <a:rPr lang="en-IN" altLang="en-US" sz="2400" b="1" dirty="0"/>
              <a:t>)</a:t>
            </a:r>
            <a:endParaRPr lang="en-IN" sz="2400" b="1" spc="100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823B6434-10A5-4245-9F21-3FCA8D44C10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15563" y="1684040"/>
          <a:ext cx="11291937" cy="4831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5B51D827-7B87-4024-A016-44E97129EB2E}"/>
              </a:ext>
            </a:extLst>
          </p:cNvPr>
          <p:cNvSpPr/>
          <p:nvPr/>
        </p:nvSpPr>
        <p:spPr>
          <a:xfrm>
            <a:off x="9692640" y="1622908"/>
            <a:ext cx="2226827" cy="287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Benchmark</a:t>
            </a:r>
            <a:r>
              <a:rPr lang="en-US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2 Hours</a:t>
            </a:r>
            <a:endParaRPr lang="en-U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19A76B-E4C9-4609-9540-B0FAFEE7AD26}"/>
              </a:ext>
            </a:extLst>
          </p:cNvPr>
          <p:cNvSpPr/>
          <p:nvPr/>
        </p:nvSpPr>
        <p:spPr>
          <a:xfrm>
            <a:off x="871870" y="905476"/>
            <a:ext cx="10448260" cy="6563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spc="1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Formula- Sum of time taken discharge/Number of patients discharged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C76848-87E1-4EDE-9C21-755C25822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GOVERNMENT SPINE INSTITUTE,AHMEDABAD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ED09AA-3860-4440-9319-2590E8943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AC2A-1E13-4D87-A03F-E60F767842EF}" type="slidenum">
              <a:rPr lang="en-IN" smtClean="0"/>
              <a:t>28</a:t>
            </a:fld>
            <a:endParaRPr lang="en-IN"/>
          </a:p>
        </p:txBody>
      </p:sp>
      <p:pic>
        <p:nvPicPr>
          <p:cNvPr id="8" name="Picture 7" descr="Image result for government spine institute logo">
            <a:extLst>
              <a:ext uri="{FF2B5EF4-FFF2-40B4-BE49-F238E27FC236}">
                <a16:creationId xmlns:a16="http://schemas.microsoft.com/office/drawing/2014/main" id="{398184EC-5E33-4C1C-91F6-0E6D6B5C133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3286" y="72"/>
            <a:ext cx="1238649" cy="96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D:\Desktop\nabh.png">
            <a:extLst>
              <a:ext uri="{FF2B5EF4-FFF2-40B4-BE49-F238E27FC236}">
                <a16:creationId xmlns:a16="http://schemas.microsoft.com/office/drawing/2014/main" id="{D7615EE6-3348-4C7C-A171-D85AB55D3A75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1877"/>
            <a:ext cx="1081377" cy="803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89825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E155B-53F3-4DAD-B9A3-92FC3BDFC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178" y="99186"/>
            <a:ext cx="10877322" cy="848222"/>
          </a:xfrm>
        </p:spPr>
        <p:txBody>
          <a:bodyPr>
            <a:noAutofit/>
          </a:bodyPr>
          <a:lstStyle/>
          <a:p>
            <a:pPr algn="ctr"/>
            <a:r>
              <a:rPr 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25(PSQ4c) </a:t>
            </a:r>
            <a:r>
              <a:rPr lang="en-US" alt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Percentage of medical records having incomplete and/or improper consent </a:t>
            </a:r>
            <a:endParaRPr lang="en-IN" sz="2400" b="1" spc="100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823B6434-10A5-4245-9F21-3FCA8D44C10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15563" y="1684040"/>
          <a:ext cx="11291937" cy="4831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5B51D827-7B87-4024-A016-44E97129EB2E}"/>
              </a:ext>
            </a:extLst>
          </p:cNvPr>
          <p:cNvSpPr/>
          <p:nvPr/>
        </p:nvSpPr>
        <p:spPr>
          <a:xfrm>
            <a:off x="9692640" y="1622908"/>
            <a:ext cx="2226827" cy="287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Benchmark</a:t>
            </a:r>
            <a:r>
              <a:rPr lang="en-US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0%</a:t>
            </a:r>
            <a:endParaRPr lang="en-U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19A76B-E4C9-4609-9540-B0FAFEE7AD26}"/>
              </a:ext>
            </a:extLst>
          </p:cNvPr>
          <p:cNvSpPr/>
          <p:nvPr/>
        </p:nvSpPr>
        <p:spPr>
          <a:xfrm>
            <a:off x="871870" y="905476"/>
            <a:ext cx="10448260" cy="6563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spc="1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Percentage of medical records having incomplete and/or improper consent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C4F2D2-82B9-4905-8980-5C8FAA0D6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GOVERNMENT SPINE INSTITUTE,AHMEDABAD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5F76C6-450D-442F-B2AD-9EF95B60D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AC2A-1E13-4D87-A03F-E60F767842EF}" type="slidenum">
              <a:rPr lang="en-IN" smtClean="0"/>
              <a:t>29</a:t>
            </a:fld>
            <a:endParaRPr lang="en-IN"/>
          </a:p>
        </p:txBody>
      </p:sp>
      <p:pic>
        <p:nvPicPr>
          <p:cNvPr id="8" name="Picture 7" descr="Image result for government spine institute logo">
            <a:extLst>
              <a:ext uri="{FF2B5EF4-FFF2-40B4-BE49-F238E27FC236}">
                <a16:creationId xmlns:a16="http://schemas.microsoft.com/office/drawing/2014/main" id="{A5F160FB-1C23-416B-82EE-A473CA48301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3286" y="72"/>
            <a:ext cx="1238649" cy="96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D:\Desktop\nabh.png">
            <a:extLst>
              <a:ext uri="{FF2B5EF4-FFF2-40B4-BE49-F238E27FC236}">
                <a16:creationId xmlns:a16="http://schemas.microsoft.com/office/drawing/2014/main" id="{801F67CB-15A7-4ECC-AE91-07CD6E56FF39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1877"/>
            <a:ext cx="1081377" cy="803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203315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E155B-53F3-4DAD-B9A3-92FC3BDFC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178" y="99186"/>
            <a:ext cx="10877322" cy="848222"/>
          </a:xfrm>
        </p:spPr>
        <p:txBody>
          <a:bodyPr>
            <a:noAutofit/>
          </a:bodyPr>
          <a:lstStyle/>
          <a:p>
            <a:pPr algn="ctr"/>
            <a:r>
              <a:rPr 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26. (PSQ4c) </a:t>
            </a:r>
            <a:r>
              <a:rPr lang="en-US" alt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Percentage of stock outs of emergency medications</a:t>
            </a:r>
            <a:endParaRPr lang="en-IN" sz="2400" b="1" spc="100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823B6434-10A5-4245-9F21-3FCA8D44C10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15563" y="1684040"/>
          <a:ext cx="11291937" cy="4831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5B51D827-7B87-4024-A016-44E97129EB2E}"/>
              </a:ext>
            </a:extLst>
          </p:cNvPr>
          <p:cNvSpPr/>
          <p:nvPr/>
        </p:nvSpPr>
        <p:spPr>
          <a:xfrm>
            <a:off x="9692640" y="1622908"/>
            <a:ext cx="2226827" cy="287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Benchmark</a:t>
            </a:r>
            <a:r>
              <a:rPr lang="en-US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0%</a:t>
            </a:r>
            <a:endParaRPr lang="en-U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19A76B-E4C9-4609-9540-B0FAFEE7AD26}"/>
              </a:ext>
            </a:extLst>
          </p:cNvPr>
          <p:cNvSpPr/>
          <p:nvPr/>
        </p:nvSpPr>
        <p:spPr>
          <a:xfrm>
            <a:off x="871870" y="918310"/>
            <a:ext cx="10448260" cy="5086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spc="1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Formula- </a:t>
            </a:r>
            <a:r>
              <a:rPr lang="en-IN" sz="2000" b="1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Number of</a:t>
            </a:r>
            <a:r>
              <a:rPr lang="en-IN" sz="2000" b="1" spc="-22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2000" b="1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stock</a:t>
            </a:r>
            <a:r>
              <a:rPr lang="en-IN" sz="2000" b="1" spc="50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2000" b="1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outs</a:t>
            </a:r>
            <a:r>
              <a:rPr lang="en-IN" sz="2000" b="1" spc="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2000" b="1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of</a:t>
            </a:r>
            <a:r>
              <a:rPr lang="en-IN" sz="2000" b="1" spc="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2000" b="1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emergency</a:t>
            </a:r>
            <a:r>
              <a:rPr lang="en-IN" sz="2000" b="1" spc="-22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2000" b="1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drugs/Number of</a:t>
            </a:r>
            <a:r>
              <a:rPr lang="en-IN" sz="2000" b="1" spc="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2000" b="1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drugs listed</a:t>
            </a:r>
            <a:r>
              <a:rPr lang="en-IN" sz="2000" b="1" spc="-22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2000" b="1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as</a:t>
            </a:r>
            <a:r>
              <a:rPr lang="en-IN" sz="2000" b="1" spc="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2000" b="1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emergency</a:t>
            </a:r>
            <a:r>
              <a:rPr lang="en-IN" sz="2000" b="1" spc="-240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2000" b="1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drugs in</a:t>
            </a:r>
            <a:r>
              <a:rPr lang="en-IN" sz="2000" b="1" spc="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2000" b="1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hospital</a:t>
            </a:r>
            <a:r>
              <a:rPr lang="en-IN" sz="2000" b="1" spc="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2000" b="1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formulary X100</a:t>
            </a:r>
            <a:endParaRPr lang="en-US" sz="2000" b="1" spc="1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8C7490-3400-4708-BCA5-3C96B757A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GOVERNMENT SPINE INSTITUTE,AHMEDABAD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CA00F8-4E7D-4E61-BC70-40BD14AEE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AC2A-1E13-4D87-A03F-E60F767842EF}" type="slidenum">
              <a:rPr lang="en-IN" smtClean="0"/>
              <a:t>30</a:t>
            </a:fld>
            <a:endParaRPr lang="en-IN"/>
          </a:p>
        </p:txBody>
      </p:sp>
      <p:pic>
        <p:nvPicPr>
          <p:cNvPr id="8" name="Picture 7" descr="Image result for government spine institute logo">
            <a:extLst>
              <a:ext uri="{FF2B5EF4-FFF2-40B4-BE49-F238E27FC236}">
                <a16:creationId xmlns:a16="http://schemas.microsoft.com/office/drawing/2014/main" id="{91DDEFB3-8A14-423B-A29A-144AC578A23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3286" y="72"/>
            <a:ext cx="1238649" cy="96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D:\Desktop\nabh.png">
            <a:extLst>
              <a:ext uri="{FF2B5EF4-FFF2-40B4-BE49-F238E27FC236}">
                <a16:creationId xmlns:a16="http://schemas.microsoft.com/office/drawing/2014/main" id="{0740C6D9-00C2-4B75-8C5B-57A1C5BBC3FE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1877"/>
            <a:ext cx="1081377" cy="803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373268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E155B-53F3-4DAD-B9A3-92FC3BDFC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178" y="99186"/>
            <a:ext cx="10877322" cy="848222"/>
          </a:xfrm>
        </p:spPr>
        <p:txBody>
          <a:bodyPr>
            <a:noAutofit/>
          </a:bodyPr>
          <a:lstStyle/>
          <a:p>
            <a:pPr algn="ctr"/>
            <a:r>
              <a:rPr 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27. (PSQ4d) </a:t>
            </a:r>
            <a:r>
              <a:rPr lang="en-US" alt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Number of variation observed in mock drills </a:t>
            </a:r>
            <a:endParaRPr lang="en-IN" sz="2400" b="1" spc="100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823B6434-10A5-4245-9F21-3FCA8D44C10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15563" y="1684040"/>
          <a:ext cx="11291937" cy="4831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5B51D827-7B87-4024-A016-44E97129EB2E}"/>
              </a:ext>
            </a:extLst>
          </p:cNvPr>
          <p:cNvSpPr/>
          <p:nvPr/>
        </p:nvSpPr>
        <p:spPr>
          <a:xfrm>
            <a:off x="9692640" y="1622908"/>
            <a:ext cx="2226827" cy="287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Benchmark</a:t>
            </a:r>
            <a:r>
              <a:rPr lang="en-US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0%</a:t>
            </a:r>
            <a:endParaRPr lang="en-U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19A76B-E4C9-4609-9540-B0FAFEE7AD26}"/>
              </a:ext>
            </a:extLst>
          </p:cNvPr>
          <p:cNvSpPr/>
          <p:nvPr/>
        </p:nvSpPr>
        <p:spPr>
          <a:xfrm>
            <a:off x="871870" y="947408"/>
            <a:ext cx="10448260" cy="5086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spc="1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Formula- number of variations observed in a mock drill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B5D231-29BF-4050-801F-20C2078DA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GOVERNMENT SPINE INSTITUTE,AHMEDABAD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5FE32B-A7F5-45E9-B1F8-DF13D398C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AC2A-1E13-4D87-A03F-E60F767842EF}" type="slidenum">
              <a:rPr lang="en-IN" smtClean="0"/>
              <a:t>31</a:t>
            </a:fld>
            <a:endParaRPr lang="en-IN"/>
          </a:p>
        </p:txBody>
      </p:sp>
      <p:pic>
        <p:nvPicPr>
          <p:cNvPr id="8" name="Picture 7" descr="Image result for government spine institute logo">
            <a:extLst>
              <a:ext uri="{FF2B5EF4-FFF2-40B4-BE49-F238E27FC236}">
                <a16:creationId xmlns:a16="http://schemas.microsoft.com/office/drawing/2014/main" id="{40994810-CBFE-43D5-8EE6-C56B1F3BBDF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3286" y="72"/>
            <a:ext cx="1238649" cy="96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D:\Desktop\nabh.png">
            <a:extLst>
              <a:ext uri="{FF2B5EF4-FFF2-40B4-BE49-F238E27FC236}">
                <a16:creationId xmlns:a16="http://schemas.microsoft.com/office/drawing/2014/main" id="{B98F2A7E-94D9-4ACD-BBE5-D6CCE824AA3E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1877"/>
            <a:ext cx="1081377" cy="803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667910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E155B-53F3-4DAD-B9A3-92FC3BDFC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178" y="99186"/>
            <a:ext cx="10877322" cy="848222"/>
          </a:xfrm>
        </p:spPr>
        <p:txBody>
          <a:bodyPr>
            <a:noAutofit/>
          </a:bodyPr>
          <a:lstStyle/>
          <a:p>
            <a:pPr algn="ctr"/>
            <a:r>
              <a:rPr 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28. (PSQ4d) </a:t>
            </a:r>
            <a:r>
              <a:rPr lang="en-IN" sz="2400" b="1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Patient fall rate</a:t>
            </a:r>
            <a:r>
              <a:rPr lang="en-IN" sz="2400" b="1" spc="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2400" b="1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(Falls per 1000</a:t>
            </a:r>
            <a:r>
              <a:rPr lang="en-IN" sz="2400" b="1" spc="-22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2400" b="1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patient</a:t>
            </a:r>
            <a:r>
              <a:rPr lang="en-IN" sz="2400" b="1" spc="-20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2400" b="1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days)</a:t>
            </a:r>
            <a:endParaRPr lang="en-IN" sz="2400" b="1" spc="100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823B6434-10A5-4245-9F21-3FCA8D44C10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15563" y="1684040"/>
          <a:ext cx="11291937" cy="4831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5B51D827-7B87-4024-A016-44E97129EB2E}"/>
              </a:ext>
            </a:extLst>
          </p:cNvPr>
          <p:cNvSpPr/>
          <p:nvPr/>
        </p:nvSpPr>
        <p:spPr>
          <a:xfrm>
            <a:off x="9692640" y="1622908"/>
            <a:ext cx="2226827" cy="287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Benchmark</a:t>
            </a:r>
            <a:r>
              <a:rPr lang="en-US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0%</a:t>
            </a:r>
            <a:endParaRPr lang="en-U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19A76B-E4C9-4609-9540-B0FAFEE7AD26}"/>
              </a:ext>
            </a:extLst>
          </p:cNvPr>
          <p:cNvSpPr/>
          <p:nvPr/>
        </p:nvSpPr>
        <p:spPr>
          <a:xfrm>
            <a:off x="871870" y="905476"/>
            <a:ext cx="10448260" cy="5086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spc="1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Formula- Number of  Patient falls /Total number of patients days X1000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1B3BEA-836B-42F9-8A82-180BA01AD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GOVERNMENT SPINE INSTITUTE,AHMEDABAD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0BDE20-CAD0-44EE-85C8-D9A2D405C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AC2A-1E13-4D87-A03F-E60F767842EF}" type="slidenum">
              <a:rPr lang="en-IN" smtClean="0"/>
              <a:t>32</a:t>
            </a:fld>
            <a:endParaRPr lang="en-IN"/>
          </a:p>
        </p:txBody>
      </p:sp>
      <p:pic>
        <p:nvPicPr>
          <p:cNvPr id="8" name="Picture 7" descr="Image result for government spine institute logo">
            <a:extLst>
              <a:ext uri="{FF2B5EF4-FFF2-40B4-BE49-F238E27FC236}">
                <a16:creationId xmlns:a16="http://schemas.microsoft.com/office/drawing/2014/main" id="{A93EC279-6236-4D70-ABBD-9F3BF556CCB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3286" y="72"/>
            <a:ext cx="1238649" cy="96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D:\Desktop\nabh.png">
            <a:extLst>
              <a:ext uri="{FF2B5EF4-FFF2-40B4-BE49-F238E27FC236}">
                <a16:creationId xmlns:a16="http://schemas.microsoft.com/office/drawing/2014/main" id="{4E656FCB-9A57-4C1A-BA9A-D50917546909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1877"/>
            <a:ext cx="1081377" cy="803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152826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E155B-53F3-4DAD-B9A3-92FC3BDFC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178" y="99186"/>
            <a:ext cx="10877322" cy="848222"/>
          </a:xfrm>
        </p:spPr>
        <p:txBody>
          <a:bodyPr>
            <a:noAutofit/>
          </a:bodyPr>
          <a:lstStyle/>
          <a:p>
            <a:pPr algn="ctr"/>
            <a:r>
              <a:rPr 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29. (PSQ4d) </a:t>
            </a:r>
            <a:r>
              <a:rPr lang="en-US" alt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Percentage of near misses </a:t>
            </a:r>
            <a:endParaRPr lang="en-IN" sz="2400" b="1" spc="100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823B6434-10A5-4245-9F21-3FCA8D44C10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15563" y="1684040"/>
          <a:ext cx="11291937" cy="4831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5B51D827-7B87-4024-A016-44E97129EB2E}"/>
              </a:ext>
            </a:extLst>
          </p:cNvPr>
          <p:cNvSpPr/>
          <p:nvPr/>
        </p:nvSpPr>
        <p:spPr>
          <a:xfrm>
            <a:off x="9692640" y="1622908"/>
            <a:ext cx="2226827" cy="287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Benchmark</a:t>
            </a:r>
            <a:r>
              <a:rPr lang="en-US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0%</a:t>
            </a:r>
            <a:endParaRPr lang="en-U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19A76B-E4C9-4609-9540-B0FAFEE7AD26}"/>
              </a:ext>
            </a:extLst>
          </p:cNvPr>
          <p:cNvSpPr/>
          <p:nvPr/>
        </p:nvSpPr>
        <p:spPr>
          <a:xfrm>
            <a:off x="871870" y="905476"/>
            <a:ext cx="10448260" cy="5086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spc="1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Formula- Number of near misses reported /Number of incident reported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35B4E8-56C2-461C-A1C9-B7CAFF005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GOVERNMENT SPINE INSTITUTE,AHMEDABAD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C4FFC7-9EEE-4154-8B35-8A0A93AAA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AC2A-1E13-4D87-A03F-E60F767842EF}" type="slidenum">
              <a:rPr lang="en-IN" smtClean="0"/>
              <a:t>33</a:t>
            </a:fld>
            <a:endParaRPr lang="en-IN"/>
          </a:p>
        </p:txBody>
      </p:sp>
      <p:pic>
        <p:nvPicPr>
          <p:cNvPr id="8" name="Picture 7" descr="Image result for government spine institute logo">
            <a:extLst>
              <a:ext uri="{FF2B5EF4-FFF2-40B4-BE49-F238E27FC236}">
                <a16:creationId xmlns:a16="http://schemas.microsoft.com/office/drawing/2014/main" id="{FF90B308-29F0-480F-89CD-4DC58D27FA8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3286" y="72"/>
            <a:ext cx="1238649" cy="96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D:\Desktop\nabh.png">
            <a:extLst>
              <a:ext uri="{FF2B5EF4-FFF2-40B4-BE49-F238E27FC236}">
                <a16:creationId xmlns:a16="http://schemas.microsoft.com/office/drawing/2014/main" id="{1DCDF0E5-482F-4CA0-BA1E-B5076478F431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1877"/>
            <a:ext cx="1081377" cy="803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421015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E155B-53F3-4DAD-B9A3-92FC3BDFC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178" y="99186"/>
            <a:ext cx="10877322" cy="848222"/>
          </a:xfrm>
        </p:spPr>
        <p:txBody>
          <a:bodyPr>
            <a:noAutofit/>
          </a:bodyPr>
          <a:lstStyle/>
          <a:p>
            <a:pPr algn="ctr"/>
            <a:r>
              <a:rPr 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31. (</a:t>
            </a:r>
            <a:r>
              <a:rPr lang="en-US" alt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PSQ3d</a:t>
            </a:r>
            <a:r>
              <a:rPr 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) Appropriate handovers during shift change  (doctors) - (per patient per shift).</a:t>
            </a:r>
            <a:endParaRPr lang="en-IN" sz="2400" b="1" spc="100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823B6434-10A5-4245-9F21-3FCA8D44C10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15563" y="1684040"/>
          <a:ext cx="11291937" cy="4831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5B51D827-7B87-4024-A016-44E97129EB2E}"/>
              </a:ext>
            </a:extLst>
          </p:cNvPr>
          <p:cNvSpPr/>
          <p:nvPr/>
        </p:nvSpPr>
        <p:spPr>
          <a:xfrm>
            <a:off x="9692640" y="1622908"/>
            <a:ext cx="2226827" cy="287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Benchmark</a:t>
            </a:r>
            <a:r>
              <a:rPr lang="en-US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100%</a:t>
            </a:r>
            <a:endParaRPr lang="en-U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19A76B-E4C9-4609-9540-B0FAFEE7AD26}"/>
              </a:ext>
            </a:extLst>
          </p:cNvPr>
          <p:cNvSpPr/>
          <p:nvPr/>
        </p:nvSpPr>
        <p:spPr>
          <a:xfrm>
            <a:off x="871870" y="861236"/>
            <a:ext cx="10448260" cy="68368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spc="1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Formula- Total no of handovers done appropriately/Total no of handover opportunities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33A5FC-49A5-4011-A593-AEA2A35AF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GOVERNMENT SPINE INSTITUTE,AHMEDABAD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98E4D3-9A3B-46E0-8A5D-97B4CF684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AC2A-1E13-4D87-A03F-E60F767842EF}" type="slidenum">
              <a:rPr lang="en-IN" smtClean="0"/>
              <a:t>34</a:t>
            </a:fld>
            <a:endParaRPr lang="en-IN"/>
          </a:p>
        </p:txBody>
      </p:sp>
      <p:pic>
        <p:nvPicPr>
          <p:cNvPr id="8" name="Picture 7" descr="Image result for government spine institute logo">
            <a:extLst>
              <a:ext uri="{FF2B5EF4-FFF2-40B4-BE49-F238E27FC236}">
                <a16:creationId xmlns:a16="http://schemas.microsoft.com/office/drawing/2014/main" id="{8D9C8C4D-AD6D-4971-99E5-1B21EC2A7DC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3286" y="72"/>
            <a:ext cx="1238649" cy="96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D:\Desktop\nabh.png">
            <a:extLst>
              <a:ext uri="{FF2B5EF4-FFF2-40B4-BE49-F238E27FC236}">
                <a16:creationId xmlns:a16="http://schemas.microsoft.com/office/drawing/2014/main" id="{7AC0C939-5ECD-410C-96DF-377845218D80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1877"/>
            <a:ext cx="1081377" cy="803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475184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E155B-53F3-4DAD-B9A3-92FC3BDFC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178" y="99186"/>
            <a:ext cx="10877322" cy="848222"/>
          </a:xfrm>
        </p:spPr>
        <p:txBody>
          <a:bodyPr>
            <a:noAutofit/>
          </a:bodyPr>
          <a:lstStyle/>
          <a:p>
            <a:pPr algn="ctr"/>
            <a:r>
              <a:rPr 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31. (</a:t>
            </a:r>
            <a:r>
              <a:rPr lang="en-US" alt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PSQ3d</a:t>
            </a:r>
            <a:r>
              <a:rPr 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) Appropriate handovers during shift change  (Nurses) - (per patient per shift).</a:t>
            </a:r>
            <a:endParaRPr lang="en-IN" sz="2400" b="1" spc="100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823B6434-10A5-4245-9F21-3FCA8D44C10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15563" y="1684040"/>
          <a:ext cx="11291937" cy="4831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5B51D827-7B87-4024-A016-44E97129EB2E}"/>
              </a:ext>
            </a:extLst>
          </p:cNvPr>
          <p:cNvSpPr/>
          <p:nvPr/>
        </p:nvSpPr>
        <p:spPr>
          <a:xfrm>
            <a:off x="9692640" y="1622908"/>
            <a:ext cx="2226827" cy="287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Benchmark</a:t>
            </a:r>
            <a:r>
              <a:rPr lang="en-US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100%</a:t>
            </a:r>
            <a:endParaRPr lang="en-U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19A76B-E4C9-4609-9540-B0FAFEE7AD26}"/>
              </a:ext>
            </a:extLst>
          </p:cNvPr>
          <p:cNvSpPr/>
          <p:nvPr/>
        </p:nvSpPr>
        <p:spPr>
          <a:xfrm>
            <a:off x="871870" y="861236"/>
            <a:ext cx="10448260" cy="68368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spc="1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Formula- Total no of handovers done appropriately/Total no of handover opportunities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47B6C0-74CA-481E-8868-C1FBC1B35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GOVERNMENT SPINE INSTITUTE,AHMEDABAD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A8AB89-05C1-43BC-AAB1-0909719CF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AC2A-1E13-4D87-A03F-E60F767842EF}" type="slidenum">
              <a:rPr lang="en-IN" smtClean="0"/>
              <a:t>35</a:t>
            </a:fld>
            <a:endParaRPr lang="en-IN"/>
          </a:p>
        </p:txBody>
      </p:sp>
      <p:pic>
        <p:nvPicPr>
          <p:cNvPr id="8" name="Picture 7" descr="Image result for government spine institute logo">
            <a:extLst>
              <a:ext uri="{FF2B5EF4-FFF2-40B4-BE49-F238E27FC236}">
                <a16:creationId xmlns:a16="http://schemas.microsoft.com/office/drawing/2014/main" id="{E1E246AD-FAFD-4C00-B0A9-5E1F5B3A54BD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3286" y="72"/>
            <a:ext cx="1238649" cy="96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D:\Desktop\nabh.png">
            <a:extLst>
              <a:ext uri="{FF2B5EF4-FFF2-40B4-BE49-F238E27FC236}">
                <a16:creationId xmlns:a16="http://schemas.microsoft.com/office/drawing/2014/main" id="{9CFB389A-D15C-45DB-BABB-28717A1A9F6F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1877"/>
            <a:ext cx="1081377" cy="803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593977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E155B-53F3-4DAD-B9A3-92FC3BDFC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178" y="99186"/>
            <a:ext cx="10877322" cy="848222"/>
          </a:xfrm>
        </p:spPr>
        <p:txBody>
          <a:bodyPr>
            <a:noAutofit/>
          </a:bodyPr>
          <a:lstStyle/>
          <a:p>
            <a:pPr algn="ctr"/>
            <a:r>
              <a:rPr 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32. (</a:t>
            </a:r>
            <a:r>
              <a:rPr lang="en-US" alt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PSQ3d</a:t>
            </a:r>
            <a:r>
              <a:rPr 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) </a:t>
            </a:r>
            <a:r>
              <a:rPr lang="en-US" alt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Compliance rate to medication Prescription </a:t>
            </a:r>
            <a:br>
              <a:rPr lang="en-US" alt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-US" alt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in capitals</a:t>
            </a:r>
            <a:endParaRPr lang="en-IN" sz="2400" b="1" spc="100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823B6434-10A5-4245-9F21-3FCA8D44C10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15563" y="1684040"/>
          <a:ext cx="11291937" cy="4831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5B51D827-7B87-4024-A016-44E97129EB2E}"/>
              </a:ext>
            </a:extLst>
          </p:cNvPr>
          <p:cNvSpPr/>
          <p:nvPr/>
        </p:nvSpPr>
        <p:spPr>
          <a:xfrm>
            <a:off x="9692640" y="1622908"/>
            <a:ext cx="2226827" cy="287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Benchmark</a:t>
            </a:r>
            <a:r>
              <a:rPr lang="en-US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100%</a:t>
            </a:r>
            <a:endParaRPr lang="en-U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19A76B-E4C9-4609-9540-B0FAFEE7AD26}"/>
              </a:ext>
            </a:extLst>
          </p:cNvPr>
          <p:cNvSpPr/>
          <p:nvPr/>
        </p:nvSpPr>
        <p:spPr>
          <a:xfrm>
            <a:off x="871870" y="861236"/>
            <a:ext cx="10448260" cy="68368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spc="1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Formula- Total no of prescriptions in capital letters /Total no of prescriptions reviewed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DA44CA8-C407-4876-BDA5-4B9E9F57C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GOVERNMENT SPINE INSTITUTE,AHMEDABAD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0E4676-1BB8-42E5-B913-8E2B83928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AC2A-1E13-4D87-A03F-E60F767842EF}" type="slidenum">
              <a:rPr lang="en-IN" smtClean="0"/>
              <a:t>36</a:t>
            </a:fld>
            <a:endParaRPr lang="en-IN"/>
          </a:p>
        </p:txBody>
      </p:sp>
      <p:pic>
        <p:nvPicPr>
          <p:cNvPr id="8" name="Picture 7" descr="Image result for government spine institute logo">
            <a:extLst>
              <a:ext uri="{FF2B5EF4-FFF2-40B4-BE49-F238E27FC236}">
                <a16:creationId xmlns:a16="http://schemas.microsoft.com/office/drawing/2014/main" id="{DD25E722-6A21-4411-95A1-DFAA8E2AA13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3286" y="72"/>
            <a:ext cx="1238649" cy="96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D:\Desktop\nabh.png">
            <a:extLst>
              <a:ext uri="{FF2B5EF4-FFF2-40B4-BE49-F238E27FC236}">
                <a16:creationId xmlns:a16="http://schemas.microsoft.com/office/drawing/2014/main" id="{68202602-71B7-4E66-A7FF-152D6D20A8C0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1877"/>
            <a:ext cx="1081377" cy="803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709528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E155B-53F3-4DAD-B9A3-92FC3BDFC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178" y="99186"/>
            <a:ext cx="10877322" cy="848222"/>
          </a:xfrm>
        </p:spPr>
        <p:txBody>
          <a:bodyPr>
            <a:noAutofit/>
          </a:bodyPr>
          <a:lstStyle/>
          <a:p>
            <a:pPr algn="ctr"/>
            <a:r>
              <a:rPr 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12. (PSQ3a) Incidence of hospital associated pressure ulcers after admission (Bed sore per 1000 patient days)</a:t>
            </a:r>
            <a:endParaRPr lang="en-IN" sz="2400" b="1" spc="100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823B6434-10A5-4245-9F21-3FCA8D44C10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15563" y="1684040"/>
          <a:ext cx="11291937" cy="4831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5B51D827-7B87-4024-A016-44E97129EB2E}"/>
              </a:ext>
            </a:extLst>
          </p:cNvPr>
          <p:cNvSpPr/>
          <p:nvPr/>
        </p:nvSpPr>
        <p:spPr>
          <a:xfrm>
            <a:off x="9692640" y="1622908"/>
            <a:ext cx="2226827" cy="287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Benchmark</a:t>
            </a:r>
            <a:r>
              <a:rPr lang="en-US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0</a:t>
            </a:r>
            <a:endParaRPr lang="en-U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19A76B-E4C9-4609-9540-B0FAFEE7AD26}"/>
              </a:ext>
            </a:extLst>
          </p:cNvPr>
          <p:cNvSpPr/>
          <p:nvPr/>
        </p:nvSpPr>
        <p:spPr>
          <a:xfrm>
            <a:off x="1367564" y="986663"/>
            <a:ext cx="10094258" cy="63624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1" i="0" u="none" strike="noStrike" kern="1200" cap="none" baseline="0">
                <a:solidFill>
                  <a:prstClr val="white">
                    <a:lumMod val="8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1600" b="1" dirty="0">
                <a:effectLst/>
              </a:rPr>
              <a:t> </a:t>
            </a:r>
            <a:r>
              <a:rPr lang="en-US" sz="2000" b="1" spc="1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Formula- Number of patients who develop new/worsening of pressure ulcer/Total no of patient days X1000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C8B8C8-9E53-4CC1-8E9A-CE48A5F99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GOVERNMENT SPINE INSTITUTE,AHMEDABAD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6AD39F-0ADD-4E65-849C-21BC7C906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AC2A-1E13-4D87-A03F-E60F767842EF}" type="slidenum">
              <a:rPr lang="en-IN" smtClean="0"/>
              <a:t>37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34062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E155B-53F3-4DAD-B9A3-92FC3BDFC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178" y="99186"/>
            <a:ext cx="10877322" cy="848222"/>
          </a:xfrm>
        </p:spPr>
        <p:txBody>
          <a:bodyPr>
            <a:noAutofit/>
          </a:bodyPr>
          <a:lstStyle/>
          <a:p>
            <a:pPr algn="ctr"/>
            <a:r>
              <a:rPr 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13. (PSQ3b) </a:t>
            </a:r>
            <a:r>
              <a:rPr lang="en-US" alt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Catheter associated Urinary tract  infection Rate</a:t>
            </a:r>
            <a:endParaRPr lang="en-IN" sz="2400" b="1" spc="100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823B6434-10A5-4245-9F21-3FCA8D44C10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15563" y="1684040"/>
          <a:ext cx="11291937" cy="4831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5B51D827-7B87-4024-A016-44E97129EB2E}"/>
              </a:ext>
            </a:extLst>
          </p:cNvPr>
          <p:cNvSpPr/>
          <p:nvPr/>
        </p:nvSpPr>
        <p:spPr>
          <a:xfrm>
            <a:off x="9692640" y="1622908"/>
            <a:ext cx="2226827" cy="287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Benchmark</a:t>
            </a:r>
            <a:r>
              <a:rPr lang="en-US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15</a:t>
            </a:r>
            <a:endParaRPr lang="en-U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19A76B-E4C9-4609-9540-B0FAFEE7AD26}"/>
              </a:ext>
            </a:extLst>
          </p:cNvPr>
          <p:cNvSpPr/>
          <p:nvPr/>
        </p:nvSpPr>
        <p:spPr>
          <a:xfrm>
            <a:off x="1367564" y="986663"/>
            <a:ext cx="10094258" cy="63624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1" i="0" u="none" strike="noStrike" kern="1200" cap="none" baseline="0">
                <a:solidFill>
                  <a:prstClr val="white">
                    <a:lumMod val="8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1600" b="1" dirty="0">
                <a:effectLst/>
              </a:rPr>
              <a:t> </a:t>
            </a:r>
            <a:r>
              <a:rPr lang="en-US" sz="2000" b="1" spc="1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Formula- Number of urinary catheter associated UTIs In a Month/Number of urinary catheter days in that month X1000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8537A3-5B9E-48AA-94F4-60DFAA4C6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GOVERNMENT SPINE INSTITUTE,AHMEDABAD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2EA7BD-16A8-4BF1-A0B3-9325BF502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AC2A-1E13-4D87-A03F-E60F767842EF}" type="slidenum">
              <a:rPr lang="en-IN" smtClean="0"/>
              <a:t>38</a:t>
            </a:fld>
            <a:endParaRPr lang="en-IN"/>
          </a:p>
        </p:txBody>
      </p:sp>
      <p:pic>
        <p:nvPicPr>
          <p:cNvPr id="8" name="Picture 7" descr="D:\Desktop\nabh.png">
            <a:extLst>
              <a:ext uri="{FF2B5EF4-FFF2-40B4-BE49-F238E27FC236}">
                <a16:creationId xmlns:a16="http://schemas.microsoft.com/office/drawing/2014/main" id="{92629AD2-6218-462E-BD77-4088C6DD35DC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950" y="31877"/>
            <a:ext cx="1081377" cy="803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800402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E155B-53F3-4DAD-B9A3-92FC3BDFC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178" y="99186"/>
            <a:ext cx="10877322" cy="848222"/>
          </a:xfrm>
        </p:spPr>
        <p:txBody>
          <a:bodyPr>
            <a:noAutofit/>
          </a:bodyPr>
          <a:lstStyle/>
          <a:p>
            <a:pPr algn="ctr"/>
            <a:r>
              <a:rPr 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14. (PSQ3b) </a:t>
            </a:r>
            <a:r>
              <a:rPr lang="en-IN" alt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Central line associated bloodstream infection rate</a:t>
            </a:r>
            <a:endParaRPr lang="en-IN" sz="2400" b="1" spc="100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823B6434-10A5-4245-9F21-3FCA8D44C10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15563" y="1684040"/>
          <a:ext cx="11291937" cy="4831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5B51D827-7B87-4024-A016-44E97129EB2E}"/>
              </a:ext>
            </a:extLst>
          </p:cNvPr>
          <p:cNvSpPr/>
          <p:nvPr/>
        </p:nvSpPr>
        <p:spPr>
          <a:xfrm>
            <a:off x="9692640" y="1622908"/>
            <a:ext cx="2226827" cy="287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Benchmark</a:t>
            </a:r>
            <a:r>
              <a:rPr lang="en-US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0</a:t>
            </a:r>
            <a:endParaRPr lang="en-U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19A76B-E4C9-4609-9540-B0FAFEE7AD26}"/>
              </a:ext>
            </a:extLst>
          </p:cNvPr>
          <p:cNvSpPr/>
          <p:nvPr/>
        </p:nvSpPr>
        <p:spPr>
          <a:xfrm>
            <a:off x="1367564" y="986663"/>
            <a:ext cx="10094258" cy="63624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1" i="0" u="none" strike="noStrike" kern="1200" cap="none" baseline="0">
                <a:solidFill>
                  <a:prstClr val="white">
                    <a:lumMod val="8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1600" b="1" dirty="0">
                <a:effectLst/>
              </a:rPr>
              <a:t> </a:t>
            </a:r>
            <a:r>
              <a:rPr lang="en-US" sz="2000" b="1" spc="1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Formula- Number of central line associated BSIs In a Month/Number of central line days in that month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E50620-4792-41FB-8F50-F454B9E33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GOVERNMENT SPINE INSTITUTE,AHMEDABAD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221506-8896-483C-86B4-CD55E307A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AC2A-1E13-4D87-A03F-E60F767842EF}" type="slidenum">
              <a:rPr lang="en-IN" smtClean="0"/>
              <a:t>39</a:t>
            </a:fld>
            <a:endParaRPr lang="en-IN"/>
          </a:p>
        </p:txBody>
      </p:sp>
      <p:pic>
        <p:nvPicPr>
          <p:cNvPr id="8" name="Picture 7" descr="D:\Desktop\nabh.png">
            <a:extLst>
              <a:ext uri="{FF2B5EF4-FFF2-40B4-BE49-F238E27FC236}">
                <a16:creationId xmlns:a16="http://schemas.microsoft.com/office/drawing/2014/main" id="{A7568AB5-2152-4043-921D-AF38455B1337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950" y="31877"/>
            <a:ext cx="1081377" cy="803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0038188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E155B-53F3-4DAD-B9A3-92FC3BDFC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178" y="99186"/>
            <a:ext cx="10877322" cy="848222"/>
          </a:xfrm>
        </p:spPr>
        <p:txBody>
          <a:bodyPr>
            <a:noAutofit/>
          </a:bodyPr>
          <a:lstStyle/>
          <a:p>
            <a:pPr algn="ctr"/>
            <a:r>
              <a:rPr 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16. (PSQ3b) </a:t>
            </a:r>
            <a:r>
              <a:rPr lang="en-IN" alt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Surgical site infection rate</a:t>
            </a:r>
            <a:endParaRPr lang="en-IN" sz="2400" b="1" spc="100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823B6434-10A5-4245-9F21-3FCA8D44C10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15563" y="1684040"/>
          <a:ext cx="11291937" cy="4831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5B51D827-7B87-4024-A016-44E97129EB2E}"/>
              </a:ext>
            </a:extLst>
          </p:cNvPr>
          <p:cNvSpPr/>
          <p:nvPr/>
        </p:nvSpPr>
        <p:spPr>
          <a:xfrm>
            <a:off x="9692640" y="1622908"/>
            <a:ext cx="2226827" cy="287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Benchmark</a:t>
            </a:r>
            <a:r>
              <a:rPr lang="en-US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5%</a:t>
            </a:r>
            <a:endParaRPr lang="en-U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19A76B-E4C9-4609-9540-B0FAFEE7AD26}"/>
              </a:ext>
            </a:extLst>
          </p:cNvPr>
          <p:cNvSpPr/>
          <p:nvPr/>
        </p:nvSpPr>
        <p:spPr>
          <a:xfrm>
            <a:off x="1367564" y="986663"/>
            <a:ext cx="10094258" cy="63624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1" i="0" u="none" strike="noStrike" kern="1200" cap="none" baseline="0">
                <a:solidFill>
                  <a:prstClr val="white">
                    <a:lumMod val="8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1600" b="1" dirty="0">
                <a:effectLst/>
              </a:rPr>
              <a:t> </a:t>
            </a:r>
            <a:r>
              <a:rPr lang="en-US" sz="2000" b="1" spc="1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Formula- Number of surgical site infections in a given month/Number of surgeries performed in that monthX100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DA8D40-8A5A-44C7-8D88-14493C6F3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GOVERNMENT SPINE INSTITUTE,AHMEDABAD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E832A1-8A29-416D-B215-4031853D9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AC2A-1E13-4D87-A03F-E60F767842EF}" type="slidenum">
              <a:rPr lang="en-IN" smtClean="0"/>
              <a:t>40</a:t>
            </a:fld>
            <a:endParaRPr lang="en-IN"/>
          </a:p>
        </p:txBody>
      </p:sp>
      <p:pic>
        <p:nvPicPr>
          <p:cNvPr id="8" name="Picture 7" descr="D:\Desktop\nabh.png">
            <a:extLst>
              <a:ext uri="{FF2B5EF4-FFF2-40B4-BE49-F238E27FC236}">
                <a16:creationId xmlns:a16="http://schemas.microsoft.com/office/drawing/2014/main" id="{71B3CC06-960F-484A-9869-33A0E0EA60D6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950" y="31877"/>
            <a:ext cx="1081377" cy="803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718024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E155B-53F3-4DAD-B9A3-92FC3BDFC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178" y="99186"/>
            <a:ext cx="10877322" cy="848222"/>
          </a:xfrm>
        </p:spPr>
        <p:txBody>
          <a:bodyPr>
            <a:noAutofit/>
          </a:bodyPr>
          <a:lstStyle/>
          <a:p>
            <a:pPr algn="ctr"/>
            <a:r>
              <a:rPr 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17. (PSQ3b) </a:t>
            </a:r>
            <a:r>
              <a:rPr lang="en-US" alt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Compliance to Hand Hygiene practice</a:t>
            </a:r>
            <a:endParaRPr lang="en-IN" sz="2400" b="1" spc="100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823B6434-10A5-4245-9F21-3FCA8D44C10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15563" y="1684040"/>
          <a:ext cx="11291937" cy="4831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5B51D827-7B87-4024-A016-44E97129EB2E}"/>
              </a:ext>
            </a:extLst>
          </p:cNvPr>
          <p:cNvSpPr/>
          <p:nvPr/>
        </p:nvSpPr>
        <p:spPr>
          <a:xfrm>
            <a:off x="9692640" y="1622908"/>
            <a:ext cx="2226827" cy="287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Benchmark</a:t>
            </a:r>
            <a:r>
              <a:rPr lang="en-US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0%</a:t>
            </a:r>
            <a:endParaRPr lang="en-U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19A76B-E4C9-4609-9540-B0FAFEE7AD26}"/>
              </a:ext>
            </a:extLst>
          </p:cNvPr>
          <p:cNvSpPr/>
          <p:nvPr/>
        </p:nvSpPr>
        <p:spPr>
          <a:xfrm>
            <a:off x="3401350" y="835818"/>
            <a:ext cx="5782734" cy="84822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1" i="0" u="none" strike="noStrike" kern="1200" cap="none" baseline="0">
                <a:solidFill>
                  <a:prstClr val="white">
                    <a:lumMod val="8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2000" b="1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Formula</a:t>
            </a:r>
            <a:r>
              <a:rPr lang="en-US" sz="2000" b="1" spc="100" dirty="0"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- </a:t>
            </a:r>
            <a:r>
              <a:rPr lang="en-IN" sz="1800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Total</a:t>
            </a:r>
            <a:r>
              <a:rPr lang="en-IN" sz="1800" spc="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1800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number of</a:t>
            </a:r>
            <a:r>
              <a:rPr lang="en-IN" sz="1800" spc="-22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1800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Hand</a:t>
            </a:r>
            <a:r>
              <a:rPr lang="en-IN" sz="1800" spc="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1800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hygiene</a:t>
            </a:r>
            <a:r>
              <a:rPr lang="en-IN" sz="1800" spc="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1800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actions</a:t>
            </a:r>
            <a:r>
              <a:rPr lang="en-IN" sz="1800" spc="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1800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performed/Total</a:t>
            </a:r>
            <a:r>
              <a:rPr lang="en-IN" sz="1800" spc="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1800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number of</a:t>
            </a:r>
            <a:r>
              <a:rPr lang="en-IN" sz="1800" spc="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1800" spc="-10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hand</a:t>
            </a:r>
            <a:r>
              <a:rPr lang="en-IN" sz="1800" spc="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1800" spc="-10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hygiene</a:t>
            </a:r>
            <a:r>
              <a:rPr lang="en-IN" sz="1800" spc="-22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1800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opportunities</a:t>
            </a:r>
            <a:endParaRPr lang="en-US" sz="2000" b="1" spc="1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97E068-0260-4785-A2CD-B8DDA5442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GOVERNMENT SPINE INSTITUTE,AHMEDABAD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9F1DC8-C3E8-4B8B-90F3-E141A2F8C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AC2A-1E13-4D87-A03F-E60F767842EF}" type="slidenum">
              <a:rPr lang="en-IN" smtClean="0"/>
              <a:t>41</a:t>
            </a:fld>
            <a:endParaRPr lang="en-IN"/>
          </a:p>
        </p:txBody>
      </p:sp>
      <p:pic>
        <p:nvPicPr>
          <p:cNvPr id="8" name="Picture 7" descr="D:\Desktop\nabh.png">
            <a:extLst>
              <a:ext uri="{FF2B5EF4-FFF2-40B4-BE49-F238E27FC236}">
                <a16:creationId xmlns:a16="http://schemas.microsoft.com/office/drawing/2014/main" id="{DE9F8E6D-6909-4303-B430-88528FC3775F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950" y="31877"/>
            <a:ext cx="1081377" cy="803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5686652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E155B-53F3-4DAD-B9A3-92FC3BDFC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178" y="99186"/>
            <a:ext cx="10877322" cy="848222"/>
          </a:xfrm>
        </p:spPr>
        <p:txBody>
          <a:bodyPr>
            <a:noAutofit/>
          </a:bodyPr>
          <a:lstStyle/>
          <a:p>
            <a:pPr algn="ctr"/>
            <a:r>
              <a:rPr 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17. (PSQ3b) </a:t>
            </a:r>
            <a:r>
              <a:rPr lang="en-US" alt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Compliance to Hand Hygiene practice- Doctors</a:t>
            </a:r>
            <a:endParaRPr lang="en-IN" sz="2400" b="1" spc="100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823B6434-10A5-4245-9F21-3FCA8D44C10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15563" y="1684040"/>
          <a:ext cx="11291937" cy="4831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5B51D827-7B87-4024-A016-44E97129EB2E}"/>
              </a:ext>
            </a:extLst>
          </p:cNvPr>
          <p:cNvSpPr/>
          <p:nvPr/>
        </p:nvSpPr>
        <p:spPr>
          <a:xfrm>
            <a:off x="9692640" y="1622908"/>
            <a:ext cx="2226827" cy="287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Benchmark</a:t>
            </a:r>
            <a:r>
              <a:rPr lang="en-US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0%</a:t>
            </a:r>
            <a:endParaRPr lang="en-U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19A76B-E4C9-4609-9540-B0FAFEE7AD26}"/>
              </a:ext>
            </a:extLst>
          </p:cNvPr>
          <p:cNvSpPr/>
          <p:nvPr/>
        </p:nvSpPr>
        <p:spPr>
          <a:xfrm>
            <a:off x="3401350" y="835818"/>
            <a:ext cx="5782734" cy="84822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1" i="0" u="none" strike="noStrike" kern="1200" cap="none" baseline="0">
                <a:solidFill>
                  <a:prstClr val="white">
                    <a:lumMod val="8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2000" b="1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Formula</a:t>
            </a:r>
            <a:r>
              <a:rPr lang="en-US" sz="2000" b="1" spc="100" dirty="0"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- </a:t>
            </a:r>
            <a:r>
              <a:rPr lang="en-IN" sz="1800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Total</a:t>
            </a:r>
            <a:r>
              <a:rPr lang="en-IN" sz="1800" spc="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1800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number of</a:t>
            </a:r>
            <a:r>
              <a:rPr lang="en-IN" sz="1800" spc="-22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1800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Hand</a:t>
            </a:r>
            <a:r>
              <a:rPr lang="en-IN" sz="1800" spc="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1800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hygiene</a:t>
            </a:r>
            <a:r>
              <a:rPr lang="en-IN" sz="1800" spc="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1800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actions</a:t>
            </a:r>
            <a:r>
              <a:rPr lang="en-IN" sz="1800" spc="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1800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performed/Total</a:t>
            </a:r>
            <a:r>
              <a:rPr lang="en-IN" sz="1800" spc="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1800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number of</a:t>
            </a:r>
            <a:r>
              <a:rPr lang="en-IN" sz="1800" spc="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1800" spc="-10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hand</a:t>
            </a:r>
            <a:r>
              <a:rPr lang="en-IN" sz="1800" spc="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1800" spc="-10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hygiene</a:t>
            </a:r>
            <a:r>
              <a:rPr lang="en-IN" sz="1800" spc="-22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1800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opportunities</a:t>
            </a:r>
            <a:endParaRPr lang="en-US" sz="2000" b="1" spc="1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97E068-0260-4785-A2CD-B8DDA5442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GOVERNMENT SPINE INSTITUTE,AHMEDABAD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9F1DC8-C3E8-4B8B-90F3-E141A2F8C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AC2A-1E13-4D87-A03F-E60F767842EF}" type="slidenum">
              <a:rPr lang="en-IN" smtClean="0"/>
              <a:t>42</a:t>
            </a:fld>
            <a:endParaRPr lang="en-IN"/>
          </a:p>
        </p:txBody>
      </p:sp>
      <p:pic>
        <p:nvPicPr>
          <p:cNvPr id="8" name="Picture 7" descr="D:\Desktop\nabh.png">
            <a:extLst>
              <a:ext uri="{FF2B5EF4-FFF2-40B4-BE49-F238E27FC236}">
                <a16:creationId xmlns:a16="http://schemas.microsoft.com/office/drawing/2014/main" id="{DE9F8E6D-6909-4303-B430-88528FC3775F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950" y="31877"/>
            <a:ext cx="1081377" cy="803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6318018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E155B-53F3-4DAD-B9A3-92FC3BDFC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178" y="99186"/>
            <a:ext cx="10877322" cy="848222"/>
          </a:xfrm>
        </p:spPr>
        <p:txBody>
          <a:bodyPr>
            <a:noAutofit/>
          </a:bodyPr>
          <a:lstStyle/>
          <a:p>
            <a:pPr algn="ctr"/>
            <a:r>
              <a:rPr 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17. (PSQ3b) </a:t>
            </a:r>
            <a:r>
              <a:rPr lang="en-US" alt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Compliance to Hand Hygiene practice- Nurse</a:t>
            </a:r>
            <a:endParaRPr lang="en-IN" sz="2400" b="1" spc="100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823B6434-10A5-4245-9F21-3FCA8D44C10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15563" y="1684040"/>
          <a:ext cx="11291937" cy="4831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5B51D827-7B87-4024-A016-44E97129EB2E}"/>
              </a:ext>
            </a:extLst>
          </p:cNvPr>
          <p:cNvSpPr/>
          <p:nvPr/>
        </p:nvSpPr>
        <p:spPr>
          <a:xfrm>
            <a:off x="9692640" y="1622908"/>
            <a:ext cx="2226827" cy="287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Benchmark</a:t>
            </a:r>
            <a:r>
              <a:rPr lang="en-US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0%</a:t>
            </a:r>
            <a:endParaRPr lang="en-U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19A76B-E4C9-4609-9540-B0FAFEE7AD26}"/>
              </a:ext>
            </a:extLst>
          </p:cNvPr>
          <p:cNvSpPr/>
          <p:nvPr/>
        </p:nvSpPr>
        <p:spPr>
          <a:xfrm>
            <a:off x="3401350" y="835818"/>
            <a:ext cx="5782734" cy="84822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1" i="0" u="none" strike="noStrike" kern="1200" cap="none" baseline="0">
                <a:solidFill>
                  <a:prstClr val="white">
                    <a:lumMod val="8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2000" b="1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Formula</a:t>
            </a:r>
            <a:r>
              <a:rPr lang="en-US" sz="2000" b="1" spc="100" dirty="0"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- </a:t>
            </a:r>
            <a:r>
              <a:rPr lang="en-IN" sz="1800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Total</a:t>
            </a:r>
            <a:r>
              <a:rPr lang="en-IN" sz="1800" spc="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1800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number of</a:t>
            </a:r>
            <a:r>
              <a:rPr lang="en-IN" sz="1800" spc="-22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1800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Hand</a:t>
            </a:r>
            <a:r>
              <a:rPr lang="en-IN" sz="1800" spc="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1800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hygiene</a:t>
            </a:r>
            <a:r>
              <a:rPr lang="en-IN" sz="1800" spc="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1800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actions</a:t>
            </a:r>
            <a:r>
              <a:rPr lang="en-IN" sz="1800" spc="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1800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performed/Total</a:t>
            </a:r>
            <a:r>
              <a:rPr lang="en-IN" sz="1800" spc="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1800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number of</a:t>
            </a:r>
            <a:r>
              <a:rPr lang="en-IN" sz="1800" spc="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1800" spc="-10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hand</a:t>
            </a:r>
            <a:r>
              <a:rPr lang="en-IN" sz="1800" spc="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1800" spc="-10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hygiene</a:t>
            </a:r>
            <a:r>
              <a:rPr lang="en-IN" sz="1800" spc="-22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1800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opportunities</a:t>
            </a:r>
            <a:endParaRPr lang="en-US" sz="2000" b="1" spc="1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97E068-0260-4785-A2CD-B8DDA5442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GOVERNMENT SPINE INSTITUTE,AHMEDABAD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9F1DC8-C3E8-4B8B-90F3-E141A2F8C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AC2A-1E13-4D87-A03F-E60F767842EF}" type="slidenum">
              <a:rPr lang="en-IN" smtClean="0"/>
              <a:t>43</a:t>
            </a:fld>
            <a:endParaRPr lang="en-IN"/>
          </a:p>
        </p:txBody>
      </p:sp>
      <p:pic>
        <p:nvPicPr>
          <p:cNvPr id="8" name="Picture 7" descr="D:\Desktop\nabh.png">
            <a:extLst>
              <a:ext uri="{FF2B5EF4-FFF2-40B4-BE49-F238E27FC236}">
                <a16:creationId xmlns:a16="http://schemas.microsoft.com/office/drawing/2014/main" id="{DE9F8E6D-6909-4303-B430-88528FC3775F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950" y="31877"/>
            <a:ext cx="1081377" cy="803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2802750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E155B-53F3-4DAD-B9A3-92FC3BDFC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178" y="99186"/>
            <a:ext cx="10877322" cy="848222"/>
          </a:xfrm>
        </p:spPr>
        <p:txBody>
          <a:bodyPr>
            <a:noAutofit/>
          </a:bodyPr>
          <a:lstStyle/>
          <a:p>
            <a:pPr algn="ctr"/>
            <a:r>
              <a:rPr 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17. (PSQ3b) </a:t>
            </a:r>
            <a:r>
              <a:rPr lang="en-US" alt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Compliance to Hand Hygiene practice- Paramedics</a:t>
            </a:r>
            <a:endParaRPr lang="en-IN" sz="2400" b="1" spc="100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823B6434-10A5-4245-9F21-3FCA8D44C10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15563" y="1684040"/>
          <a:ext cx="11291937" cy="4831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5B51D827-7B87-4024-A016-44E97129EB2E}"/>
              </a:ext>
            </a:extLst>
          </p:cNvPr>
          <p:cNvSpPr/>
          <p:nvPr/>
        </p:nvSpPr>
        <p:spPr>
          <a:xfrm>
            <a:off x="9692640" y="1622908"/>
            <a:ext cx="2226827" cy="287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Benchmark</a:t>
            </a:r>
            <a:r>
              <a:rPr lang="en-US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0%</a:t>
            </a:r>
            <a:endParaRPr lang="en-U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19A76B-E4C9-4609-9540-B0FAFEE7AD26}"/>
              </a:ext>
            </a:extLst>
          </p:cNvPr>
          <p:cNvSpPr/>
          <p:nvPr/>
        </p:nvSpPr>
        <p:spPr>
          <a:xfrm>
            <a:off x="3401350" y="835818"/>
            <a:ext cx="5782734" cy="84822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1" i="0" u="none" strike="noStrike" kern="1200" cap="none" baseline="0">
                <a:solidFill>
                  <a:prstClr val="white">
                    <a:lumMod val="8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2000" b="1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Formula</a:t>
            </a:r>
            <a:r>
              <a:rPr lang="en-US" sz="2000" b="1" spc="100" dirty="0"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- </a:t>
            </a:r>
            <a:r>
              <a:rPr lang="en-IN" sz="1800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Total</a:t>
            </a:r>
            <a:r>
              <a:rPr lang="en-IN" sz="1800" spc="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1800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number of</a:t>
            </a:r>
            <a:r>
              <a:rPr lang="en-IN" sz="1800" spc="-22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1800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Hand</a:t>
            </a:r>
            <a:r>
              <a:rPr lang="en-IN" sz="1800" spc="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1800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hygiene</a:t>
            </a:r>
            <a:r>
              <a:rPr lang="en-IN" sz="1800" spc="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1800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actions</a:t>
            </a:r>
            <a:r>
              <a:rPr lang="en-IN" sz="1800" spc="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1800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performed/Total</a:t>
            </a:r>
            <a:r>
              <a:rPr lang="en-IN" sz="1800" spc="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1800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number of</a:t>
            </a:r>
            <a:r>
              <a:rPr lang="en-IN" sz="1800" spc="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1800" spc="-10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hand</a:t>
            </a:r>
            <a:r>
              <a:rPr lang="en-IN" sz="1800" spc="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1800" spc="-10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hygiene</a:t>
            </a:r>
            <a:r>
              <a:rPr lang="en-IN" sz="1800" spc="-22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1800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opportunities</a:t>
            </a:r>
            <a:endParaRPr lang="en-US" sz="2000" b="1" spc="1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97E068-0260-4785-A2CD-B8DDA5442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GOVERNMENT SPINE INSTITUTE,AHMEDABAD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9F1DC8-C3E8-4B8B-90F3-E141A2F8C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AC2A-1E13-4D87-A03F-E60F767842EF}" type="slidenum">
              <a:rPr lang="en-IN" smtClean="0"/>
              <a:t>44</a:t>
            </a:fld>
            <a:endParaRPr lang="en-IN"/>
          </a:p>
        </p:txBody>
      </p:sp>
      <p:pic>
        <p:nvPicPr>
          <p:cNvPr id="8" name="Picture 7" descr="D:\Desktop\nabh.png">
            <a:extLst>
              <a:ext uri="{FF2B5EF4-FFF2-40B4-BE49-F238E27FC236}">
                <a16:creationId xmlns:a16="http://schemas.microsoft.com/office/drawing/2014/main" id="{DE9F8E6D-6909-4303-B430-88528FC3775F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950" y="31877"/>
            <a:ext cx="1081377" cy="803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8017414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E155B-53F3-4DAD-B9A3-92FC3BDFC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178" y="99186"/>
            <a:ext cx="10877322" cy="848222"/>
          </a:xfrm>
        </p:spPr>
        <p:txBody>
          <a:bodyPr>
            <a:noAutofit/>
          </a:bodyPr>
          <a:lstStyle/>
          <a:p>
            <a:pPr algn="ctr"/>
            <a:r>
              <a:rPr 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17. (PSQ3b) </a:t>
            </a:r>
            <a:r>
              <a:rPr lang="en-US" alt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Compliance to Hand Hygiene practice- Housekeeping</a:t>
            </a:r>
            <a:endParaRPr lang="en-IN" sz="2400" b="1" spc="100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823B6434-10A5-4245-9F21-3FCA8D44C10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15563" y="1684040"/>
          <a:ext cx="11291937" cy="4831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5B51D827-7B87-4024-A016-44E97129EB2E}"/>
              </a:ext>
            </a:extLst>
          </p:cNvPr>
          <p:cNvSpPr/>
          <p:nvPr/>
        </p:nvSpPr>
        <p:spPr>
          <a:xfrm>
            <a:off x="9692640" y="1622908"/>
            <a:ext cx="2226827" cy="287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Benchmark</a:t>
            </a:r>
            <a:r>
              <a:rPr lang="en-US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0%</a:t>
            </a:r>
            <a:endParaRPr lang="en-U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19A76B-E4C9-4609-9540-B0FAFEE7AD26}"/>
              </a:ext>
            </a:extLst>
          </p:cNvPr>
          <p:cNvSpPr/>
          <p:nvPr/>
        </p:nvSpPr>
        <p:spPr>
          <a:xfrm>
            <a:off x="3401350" y="835818"/>
            <a:ext cx="5782734" cy="84822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1" i="0" u="none" strike="noStrike" kern="1200" cap="none" baseline="0">
                <a:solidFill>
                  <a:prstClr val="white">
                    <a:lumMod val="8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2000" b="1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Formula</a:t>
            </a:r>
            <a:r>
              <a:rPr lang="en-US" sz="2000" b="1" spc="100" dirty="0"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- </a:t>
            </a:r>
            <a:r>
              <a:rPr lang="en-IN" sz="1800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Total</a:t>
            </a:r>
            <a:r>
              <a:rPr lang="en-IN" sz="1800" spc="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1800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number of</a:t>
            </a:r>
            <a:r>
              <a:rPr lang="en-IN" sz="1800" spc="-22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1800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Hand</a:t>
            </a:r>
            <a:r>
              <a:rPr lang="en-IN" sz="1800" spc="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1800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hygiene</a:t>
            </a:r>
            <a:r>
              <a:rPr lang="en-IN" sz="1800" spc="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1800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actions</a:t>
            </a:r>
            <a:r>
              <a:rPr lang="en-IN" sz="1800" spc="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1800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performed/Total</a:t>
            </a:r>
            <a:r>
              <a:rPr lang="en-IN" sz="1800" spc="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1800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number of</a:t>
            </a:r>
            <a:r>
              <a:rPr lang="en-IN" sz="1800" spc="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1800" spc="-10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hand</a:t>
            </a:r>
            <a:r>
              <a:rPr lang="en-IN" sz="1800" spc="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1800" spc="-10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hygiene</a:t>
            </a:r>
            <a:r>
              <a:rPr lang="en-IN" sz="1800" spc="-22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1800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opportunities</a:t>
            </a:r>
            <a:endParaRPr lang="en-US" sz="2000" b="1" spc="1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97E068-0260-4785-A2CD-B8DDA5442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GOVERNMENT SPINE INSTITUTE,AHMEDABAD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9F1DC8-C3E8-4B8B-90F3-E141A2F8C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AC2A-1E13-4D87-A03F-E60F767842EF}" type="slidenum">
              <a:rPr lang="en-IN" smtClean="0"/>
              <a:t>45</a:t>
            </a:fld>
            <a:endParaRPr lang="en-IN"/>
          </a:p>
        </p:txBody>
      </p:sp>
      <p:pic>
        <p:nvPicPr>
          <p:cNvPr id="8" name="Picture 7" descr="D:\Desktop\nabh.png">
            <a:extLst>
              <a:ext uri="{FF2B5EF4-FFF2-40B4-BE49-F238E27FC236}">
                <a16:creationId xmlns:a16="http://schemas.microsoft.com/office/drawing/2014/main" id="{DE9F8E6D-6909-4303-B430-88528FC3775F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950" y="31877"/>
            <a:ext cx="1081377" cy="803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3808081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E155B-53F3-4DAD-B9A3-92FC3BDFC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178" y="99186"/>
            <a:ext cx="10877322" cy="848222"/>
          </a:xfrm>
        </p:spPr>
        <p:txBody>
          <a:bodyPr>
            <a:noAutofit/>
          </a:bodyPr>
          <a:lstStyle/>
          <a:p>
            <a:pPr algn="ctr"/>
            <a:r>
              <a:rPr 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16. (PSQ3a) </a:t>
            </a:r>
            <a:r>
              <a:rPr lang="en-US" alt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Percentage of cases where the organization’s procedure </a:t>
            </a:r>
            <a:br>
              <a:rPr lang="en-US" alt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-US" alt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to prevent adverse events like wrong site, wrong patient </a:t>
            </a:r>
            <a:br>
              <a:rPr lang="en-US" alt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-US" alt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and wrong surgery have been adhered to</a:t>
            </a:r>
            <a:endParaRPr lang="en-IN" sz="2400" b="1" spc="100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823B6434-10A5-4245-9F21-3FCA8D44C10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15563" y="1684040"/>
          <a:ext cx="11291937" cy="4831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5B51D827-7B87-4024-A016-44E97129EB2E}"/>
              </a:ext>
            </a:extLst>
          </p:cNvPr>
          <p:cNvSpPr/>
          <p:nvPr/>
        </p:nvSpPr>
        <p:spPr>
          <a:xfrm>
            <a:off x="9692640" y="1622908"/>
            <a:ext cx="2226827" cy="287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Benchmark</a:t>
            </a:r>
            <a:r>
              <a:rPr lang="en-US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100%</a:t>
            </a:r>
            <a:endParaRPr lang="en-U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19A76B-E4C9-4609-9540-B0FAFEE7AD26}"/>
              </a:ext>
            </a:extLst>
          </p:cNvPr>
          <p:cNvSpPr/>
          <p:nvPr/>
        </p:nvSpPr>
        <p:spPr>
          <a:xfrm>
            <a:off x="1367564" y="986663"/>
            <a:ext cx="10094258" cy="63624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28" b="1" i="0" u="none" strike="noStrike" kern="1200" spc="100" baseline="0">
                <a:solidFill>
                  <a:prstClr val="white">
                    <a:lumMod val="95000"/>
                  </a:prst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sz="1600" b="1" dirty="0">
                <a:effectLst/>
              </a:rPr>
              <a:t> </a:t>
            </a:r>
            <a:r>
              <a:rPr lang="en-US" sz="2000" b="1" spc="1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Formula- Number of case where the procedure was followed/Number of surgeries performed</a:t>
            </a:r>
            <a:endParaRPr lang="en-US" b="1" spc="1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1BBA0D-26C4-4435-9E99-053FF0B28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GOVERNMENT SPINE INSTITUTE,AHMEDABAD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63D35F-B822-4D87-8FAD-54F201671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AC2A-1E13-4D87-A03F-E60F767842EF}" type="slidenum">
              <a:rPr lang="en-IN" smtClean="0"/>
              <a:t>46</a:t>
            </a:fld>
            <a:endParaRPr lang="en-IN"/>
          </a:p>
        </p:txBody>
      </p:sp>
      <p:pic>
        <p:nvPicPr>
          <p:cNvPr id="8" name="Picture 7" descr="D:\Desktop\nabh.png">
            <a:extLst>
              <a:ext uri="{FF2B5EF4-FFF2-40B4-BE49-F238E27FC236}">
                <a16:creationId xmlns:a16="http://schemas.microsoft.com/office/drawing/2014/main" id="{B9A69B99-F81D-4063-830B-A7A7F70ECFFB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950" y="31877"/>
            <a:ext cx="1081377" cy="803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8076716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E155B-53F3-4DAD-B9A3-92FC3BDFC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178" y="99186"/>
            <a:ext cx="10877322" cy="848222"/>
          </a:xfrm>
        </p:spPr>
        <p:txBody>
          <a:bodyPr>
            <a:noAutofit/>
          </a:bodyPr>
          <a:lstStyle/>
          <a:p>
            <a:pPr algn="ctr"/>
            <a:r>
              <a:rPr 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18. (PSQ3b) Percentage of cases who received appropriate prophylactic antibiotics within the specified timeframe</a:t>
            </a:r>
            <a:endParaRPr lang="en-IN" sz="2400" b="1" spc="100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823B6434-10A5-4245-9F21-3FCA8D44C10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15563" y="1684040"/>
          <a:ext cx="11291937" cy="4831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5B51D827-7B87-4024-A016-44E97129EB2E}"/>
              </a:ext>
            </a:extLst>
          </p:cNvPr>
          <p:cNvSpPr/>
          <p:nvPr/>
        </p:nvSpPr>
        <p:spPr>
          <a:xfrm>
            <a:off x="9692640" y="1622908"/>
            <a:ext cx="2226827" cy="287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Benchmark</a:t>
            </a:r>
            <a:r>
              <a:rPr lang="en-US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100%</a:t>
            </a:r>
            <a:endParaRPr lang="en-U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19A76B-E4C9-4609-9540-B0FAFEE7AD26}"/>
              </a:ext>
            </a:extLst>
          </p:cNvPr>
          <p:cNvSpPr/>
          <p:nvPr/>
        </p:nvSpPr>
        <p:spPr>
          <a:xfrm>
            <a:off x="2371344" y="925531"/>
            <a:ext cx="7449312" cy="75851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62" b="1" i="0" u="none" strike="noStrike" kern="1200" cap="none" baseline="0">
                <a:solidFill>
                  <a:prstClr val="white">
                    <a:lumMod val="8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IN" sz="1800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Formula-Number of</a:t>
            </a:r>
            <a:r>
              <a:rPr lang="en-IN" sz="1800" spc="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1800" spc="-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patients </a:t>
            </a:r>
            <a:r>
              <a:rPr lang="en-IN" sz="1800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who</a:t>
            </a:r>
            <a:r>
              <a:rPr lang="en-IN" sz="1800" spc="-22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1800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did receive</a:t>
            </a:r>
            <a:r>
              <a:rPr lang="en-IN" sz="1800" spc="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1800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appropriate</a:t>
            </a:r>
            <a:r>
              <a:rPr lang="en-IN" sz="1800" spc="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1800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prophylactic</a:t>
            </a:r>
            <a:r>
              <a:rPr lang="en-IN" sz="1800" spc="-240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1800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antibiotic(s)/Number of</a:t>
            </a:r>
            <a:r>
              <a:rPr lang="en-IN" sz="1800" spc="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1800" spc="-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patients </a:t>
            </a:r>
            <a:r>
              <a:rPr lang="en-IN" sz="1800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who</a:t>
            </a:r>
            <a:r>
              <a:rPr lang="en-IN" sz="1800" spc="-22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1800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underwent</a:t>
            </a:r>
            <a:r>
              <a:rPr lang="en-IN" sz="1800" spc="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1800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surgeries</a:t>
            </a:r>
            <a:r>
              <a:rPr lang="en-IN" sz="1800" spc="10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1800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in</a:t>
            </a:r>
            <a:r>
              <a:rPr lang="en-IN" sz="1800" spc="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1800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the</a:t>
            </a:r>
            <a:r>
              <a:rPr lang="en-IN" sz="1800" spc="-25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 </a:t>
            </a:r>
            <a:r>
              <a:rPr lang="en-IN" sz="1800" dirty="0">
                <a:solidFill>
                  <a:srgbClr val="2B2A29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Shruti" panose="020B0502040204020203" pitchFamily="34" charset="0"/>
              </a:rPr>
              <a:t>OT</a:t>
            </a:r>
            <a:endParaRPr lang="en-US" sz="2000" b="1" spc="1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AED88B-094B-433D-A1B6-EC97C136C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GOVERNMENT SPINE INSTITUTE,AHMEDABAD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192CB7-14BF-4295-AF97-11DB545FE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AC2A-1E13-4D87-A03F-E60F767842EF}" type="slidenum">
              <a:rPr lang="en-IN" smtClean="0"/>
              <a:t>47</a:t>
            </a:fld>
            <a:endParaRPr lang="en-IN"/>
          </a:p>
        </p:txBody>
      </p:sp>
      <p:pic>
        <p:nvPicPr>
          <p:cNvPr id="8" name="Picture 7" descr="D:\Desktop\nabh.png">
            <a:extLst>
              <a:ext uri="{FF2B5EF4-FFF2-40B4-BE49-F238E27FC236}">
                <a16:creationId xmlns:a16="http://schemas.microsoft.com/office/drawing/2014/main" id="{CC9D688B-ABCE-4409-88CD-B673EEEEF53C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950" y="31877"/>
            <a:ext cx="1081377" cy="803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8568964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E155B-53F3-4DAD-B9A3-92FC3BDFC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178" y="99186"/>
            <a:ext cx="10877322" cy="848222"/>
          </a:xfrm>
        </p:spPr>
        <p:txBody>
          <a:bodyPr>
            <a:noAutofit/>
          </a:bodyPr>
          <a:lstStyle/>
          <a:p>
            <a:pPr algn="ctr"/>
            <a:r>
              <a:rPr 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30. (</a:t>
            </a:r>
            <a:r>
              <a:rPr lang="en-US" alt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PSQ3d</a:t>
            </a:r>
            <a:r>
              <a:rPr 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) </a:t>
            </a:r>
            <a:r>
              <a:rPr lang="en-US" altLang="en-US" sz="2400" b="1" spc="1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Incidence of needle stick injuries. </a:t>
            </a:r>
            <a:endParaRPr lang="en-IN" sz="2400" b="1" spc="100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823B6434-10A5-4245-9F21-3FCA8D44C10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15563" y="1684040"/>
          <a:ext cx="11291937" cy="4831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5B51D827-7B87-4024-A016-44E97129EB2E}"/>
              </a:ext>
            </a:extLst>
          </p:cNvPr>
          <p:cNvSpPr/>
          <p:nvPr/>
        </p:nvSpPr>
        <p:spPr>
          <a:xfrm>
            <a:off x="9692640" y="1622908"/>
            <a:ext cx="2226827" cy="287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Benchmark</a:t>
            </a:r>
            <a:r>
              <a:rPr lang="en-US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0%</a:t>
            </a:r>
            <a:endParaRPr lang="en-U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19A76B-E4C9-4609-9540-B0FAFEE7AD26}"/>
              </a:ext>
            </a:extLst>
          </p:cNvPr>
          <p:cNvSpPr/>
          <p:nvPr/>
        </p:nvSpPr>
        <p:spPr>
          <a:xfrm>
            <a:off x="871870" y="905476"/>
            <a:ext cx="10448260" cy="5086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spc="1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Formula- Number</a:t>
            </a:r>
            <a:r>
              <a:rPr lang="en-US" sz="2000" b="1" i="0" u="none" strike="noStrike" cap="none" baseline="0" dirty="0">
                <a:effectLst/>
              </a:rPr>
              <a:t> </a:t>
            </a:r>
            <a:r>
              <a:rPr lang="en-US" sz="2000" b="1" spc="1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of parenteral exposures/Number of In patient days.X1000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D58A3F-17EE-4AAE-B920-51FFC2B22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GOVERNMENT SPINE INSTITUTE,AHMEDABAD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CBED5E-DCF1-4EA4-BCA0-55134CECD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AC2A-1E13-4D87-A03F-E60F767842EF}" type="slidenum">
              <a:rPr lang="en-IN" smtClean="0"/>
              <a:t>48</a:t>
            </a:fld>
            <a:endParaRPr lang="en-IN"/>
          </a:p>
        </p:txBody>
      </p:sp>
      <p:pic>
        <p:nvPicPr>
          <p:cNvPr id="8" name="Picture 7" descr="Image result for government spine institute logo">
            <a:extLst>
              <a:ext uri="{FF2B5EF4-FFF2-40B4-BE49-F238E27FC236}">
                <a16:creationId xmlns:a16="http://schemas.microsoft.com/office/drawing/2014/main" id="{E88D1A5F-E9FC-40E8-84E5-1DAD89F0FE7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3286" y="72"/>
            <a:ext cx="1238649" cy="96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D:\Desktop\nabh.png">
            <a:extLst>
              <a:ext uri="{FF2B5EF4-FFF2-40B4-BE49-F238E27FC236}">
                <a16:creationId xmlns:a16="http://schemas.microsoft.com/office/drawing/2014/main" id="{3EBBE86C-5FA2-48EE-A235-328472B7099A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7950" y="31877"/>
            <a:ext cx="1081377" cy="803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7027555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2C5F7-99DC-4AB2-BEA6-5DD48E949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DE67FB-5526-439E-8DB2-B06110BDCF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600" dirty="0"/>
              <a:t>THANK YOU</a:t>
            </a:r>
            <a:endParaRPr lang="en-IN" sz="6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AE5A74-EF4A-425B-9656-C5A9C32F8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GOVERNMENT SPINE INSTITUTE,AHMEDABAD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78CC83-6F5F-4445-AB2A-CCC4EE8B4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AC2A-1E13-4D87-A03F-E60F767842EF}" type="slidenum">
              <a:rPr lang="en-IN" smtClean="0"/>
              <a:t>49</a:t>
            </a:fld>
            <a:endParaRPr lang="en-IN"/>
          </a:p>
        </p:txBody>
      </p:sp>
      <p:pic>
        <p:nvPicPr>
          <p:cNvPr id="6" name="Picture 5" descr="Image result for government spine institute logo">
            <a:extLst>
              <a:ext uri="{FF2B5EF4-FFF2-40B4-BE49-F238E27FC236}">
                <a16:creationId xmlns:a16="http://schemas.microsoft.com/office/drawing/2014/main" id="{23B9DC2A-C3F9-4D61-AC72-F8595C3B76A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3286" y="72"/>
            <a:ext cx="1238649" cy="96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D:\Desktop\nabh.png">
            <a:extLst>
              <a:ext uri="{FF2B5EF4-FFF2-40B4-BE49-F238E27FC236}">
                <a16:creationId xmlns:a16="http://schemas.microsoft.com/office/drawing/2014/main" id="{421DEF49-A27D-4D8A-B319-831BBB5E4A09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1877"/>
            <a:ext cx="1081377" cy="803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360956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1821</Words>
  <Application>Microsoft Office PowerPoint</Application>
  <PresentationFormat>Widescreen</PresentationFormat>
  <Paragraphs>257</Paragraphs>
  <Slides>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4" baseType="lpstr">
      <vt:lpstr>Arial</vt:lpstr>
      <vt:lpstr>Calibri</vt:lpstr>
      <vt:lpstr>Calibri Light</vt:lpstr>
      <vt:lpstr>Cambria</vt:lpstr>
      <vt:lpstr>Office Theme</vt:lpstr>
      <vt:lpstr>Government Spine Institute &amp; Physiotherapy College</vt:lpstr>
      <vt:lpstr>1. (PSQ3a)Initial Assessment by Nurse</vt:lpstr>
      <vt:lpstr>1. (PSQ3a)Initial Assessment by Doctor</vt:lpstr>
      <vt:lpstr>1. (PSQ3a) A Initial Assessment by MSW</vt:lpstr>
      <vt:lpstr>1. (PSQ3a) Initial Assessment by Physiotherapist</vt:lpstr>
      <vt:lpstr>1. (PSQ3a) Initial Assessment by Occupational therapist</vt:lpstr>
      <vt:lpstr>1. (PSQ3a) Initial Assessment by Prosthetics &amp; Orthotics </vt:lpstr>
      <vt:lpstr>1. (PSQ3a) Initial Assessment by Dietician </vt:lpstr>
      <vt:lpstr>2. (PSQ3a) Number of Reporting Error  /1000 investigations  (Radiology) </vt:lpstr>
      <vt:lpstr>2. (PSQ3a) Number of Reporting Error  /1000 investigations  (Pathology) </vt:lpstr>
      <vt:lpstr>3. (PSQ3a) Percentage of adherence to safety precautions by employees working in diagnostics.( Radiology)</vt:lpstr>
      <vt:lpstr> 3. (PSQ3a) Percentage of adherence to safety precautions by employees working in diagnostics (Pathology). </vt:lpstr>
      <vt:lpstr>4. (PSQ3a) Incidence of medication errors- Prescription </vt:lpstr>
      <vt:lpstr>5. (PSQ3a) Percentage of medication charts with  error prone abbreviations </vt:lpstr>
      <vt:lpstr>6. (PSQ3a) Percentage of in-patients developing adverse drug reaction</vt:lpstr>
      <vt:lpstr>7. (PSQ3a) Percentage of unplanned return to OT </vt:lpstr>
      <vt:lpstr>8. (PSQ3a) Percentage of cases where the organization’s procedure  to prevent adverse events like wrong site, wrong patient  and wrong surgery have been adhered to</vt:lpstr>
      <vt:lpstr>9. (PSQ3a) Percentage of transfusion reactions (1) Ward </vt:lpstr>
      <vt:lpstr>9. (PSQ3a) Percentage of transfusion reactions (2) OT </vt:lpstr>
      <vt:lpstr>18. (PSQ3b) Percentage of cases who received appropriate prophylactic antibiotics within the specified timeframe</vt:lpstr>
      <vt:lpstr>19. (PSQ3c) Percentage of re-scheduling of surgeries</vt:lpstr>
      <vt:lpstr>20. (PSQ3c) Turnaround time for issue of blood and components – (i) Ward </vt:lpstr>
      <vt:lpstr>  20 (PSQ3c) Turnaround time for issue of blood and components – (2) OT </vt:lpstr>
      <vt:lpstr>21. (PSQ3c) Nurse- Patient ratio for  wards-1:6</vt:lpstr>
      <vt:lpstr>22. (PSQ3c) Waiting time for Out patient consultation</vt:lpstr>
      <vt:lpstr>23. (PSQ4c) Waiting time for including  and Out patient consultation- (ii)diagnostics –X Ray </vt:lpstr>
      <vt:lpstr>23. (PSQ4c) Waiting time for including  and Out patient consultation- (ii)diagnostics –Laboratory </vt:lpstr>
      <vt:lpstr>24. (PSQ4c) Time taken for discharge ( in Hours and min)</vt:lpstr>
      <vt:lpstr>25(PSQ4c) Percentage of medical records having incomplete and/or improper consent </vt:lpstr>
      <vt:lpstr>26. (PSQ4c) Percentage of stock outs of emergency medications</vt:lpstr>
      <vt:lpstr>27. (PSQ4d) Number of variation observed in mock drills </vt:lpstr>
      <vt:lpstr>28. (PSQ4d) Patient fall rate (Falls per 1000 patient days)</vt:lpstr>
      <vt:lpstr>29. (PSQ4d) Percentage of near misses </vt:lpstr>
      <vt:lpstr>31. (PSQ3d) Appropriate handovers during shift change  (doctors) - (per patient per shift).</vt:lpstr>
      <vt:lpstr>31. (PSQ3d) Appropriate handovers during shift change  (Nurses) - (per patient per shift).</vt:lpstr>
      <vt:lpstr>32. (PSQ3d) Compliance rate to medication Prescription  in capitals</vt:lpstr>
      <vt:lpstr>12. (PSQ3a) Incidence of hospital associated pressure ulcers after admission (Bed sore per 1000 patient days)</vt:lpstr>
      <vt:lpstr>13. (PSQ3b) Catheter associated Urinary tract  infection Rate</vt:lpstr>
      <vt:lpstr>14. (PSQ3b) Central line associated bloodstream infection rate</vt:lpstr>
      <vt:lpstr>16. (PSQ3b) Surgical site infection rate</vt:lpstr>
      <vt:lpstr>17. (PSQ3b) Compliance to Hand Hygiene practice</vt:lpstr>
      <vt:lpstr>17. (PSQ3b) Compliance to Hand Hygiene practice- Doctors</vt:lpstr>
      <vt:lpstr>17. (PSQ3b) Compliance to Hand Hygiene practice- Nurse</vt:lpstr>
      <vt:lpstr>17. (PSQ3b) Compliance to Hand Hygiene practice- Paramedics</vt:lpstr>
      <vt:lpstr>17. (PSQ3b) Compliance to Hand Hygiene practice- Housekeeping</vt:lpstr>
      <vt:lpstr>16. (PSQ3a) Percentage of cases where the organization’s procedure  to prevent adverse events like wrong site, wrong patient  and wrong surgery have been adhered to</vt:lpstr>
      <vt:lpstr>18. (PSQ3b) Percentage of cases who received appropriate prophylactic antibiotics within the specified timeframe</vt:lpstr>
      <vt:lpstr>30. (PSQ3d) Incidence of needle stick injuries.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Government Spine Institute &amp; Physiotherapy College</dc:title>
  <dc:creator>B-4 1200 BED</dc:creator>
  <cp:lastModifiedBy>Sumeeta Soni</cp:lastModifiedBy>
  <cp:revision>139</cp:revision>
  <cp:lastPrinted>2021-08-04T11:09:41Z</cp:lastPrinted>
  <dcterms:created xsi:type="dcterms:W3CDTF">2021-08-04T09:57:51Z</dcterms:created>
  <dcterms:modified xsi:type="dcterms:W3CDTF">2021-08-06T11:35:20Z</dcterms:modified>
</cp:coreProperties>
</file>